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8" r:id="rId2"/>
    <p:sldId id="260" r:id="rId3"/>
    <p:sldId id="259" r:id="rId4"/>
    <p:sldId id="261" r:id="rId5"/>
    <p:sldId id="262" r:id="rId6"/>
    <p:sldId id="263" r:id="rId7"/>
    <p:sldId id="264" r:id="rId8"/>
    <p:sldId id="265" r:id="rId9"/>
    <p:sldId id="266" r:id="rId10"/>
    <p:sldId id="325" r:id="rId11"/>
    <p:sldId id="326" r:id="rId12"/>
    <p:sldId id="327" r:id="rId13"/>
    <p:sldId id="328" r:id="rId14"/>
    <p:sldId id="329" r:id="rId15"/>
    <p:sldId id="330" r:id="rId16"/>
    <p:sldId id="267" r:id="rId17"/>
    <p:sldId id="331" r:id="rId18"/>
    <p:sldId id="332" r:id="rId19"/>
    <p:sldId id="333" r:id="rId20"/>
    <p:sldId id="335" r:id="rId21"/>
    <p:sldId id="334" r:id="rId22"/>
    <p:sldId id="336" r:id="rId23"/>
    <p:sldId id="337" r:id="rId24"/>
    <p:sldId id="338" r:id="rId25"/>
    <p:sldId id="268" r:id="rId26"/>
    <p:sldId id="339" r:id="rId27"/>
    <p:sldId id="340" r:id="rId28"/>
    <p:sldId id="341" r:id="rId29"/>
    <p:sldId id="342" r:id="rId30"/>
    <p:sldId id="343" r:id="rId31"/>
    <p:sldId id="269" r:id="rId32"/>
    <p:sldId id="344" r:id="rId33"/>
    <p:sldId id="345" r:id="rId34"/>
    <p:sldId id="346" r:id="rId35"/>
    <p:sldId id="347" r:id="rId36"/>
    <p:sldId id="348" r:id="rId37"/>
    <p:sldId id="349" r:id="rId38"/>
    <p:sldId id="350" r:id="rId39"/>
    <p:sldId id="270" r:id="rId40"/>
    <p:sldId id="351" r:id="rId41"/>
    <p:sldId id="352" r:id="rId42"/>
    <p:sldId id="354" r:id="rId43"/>
    <p:sldId id="353" r:id="rId44"/>
    <p:sldId id="355" r:id="rId45"/>
    <p:sldId id="356" r:id="rId46"/>
    <p:sldId id="271" r:id="rId47"/>
    <p:sldId id="357" r:id="rId48"/>
    <p:sldId id="358" r:id="rId49"/>
  </p:sldIdLst>
  <p:sldSz cx="24153813" cy="13716000"/>
  <p:notesSz cx="6858000" cy="9144000"/>
  <p:defaultTextStyle>
    <a:defPPr>
      <a:defRPr lang="es-ES"/>
    </a:defPPr>
    <a:lvl1pPr marL="0" algn="l" defTabSz="1817736" rtl="0" eaLnBrk="1" latinLnBrk="0" hangingPunct="1">
      <a:defRPr sz="3578" kern="1200">
        <a:solidFill>
          <a:schemeClr val="tx1"/>
        </a:solidFill>
        <a:latin typeface="+mn-lt"/>
        <a:ea typeface="+mn-ea"/>
        <a:cs typeface="+mn-cs"/>
      </a:defRPr>
    </a:lvl1pPr>
    <a:lvl2pPr marL="908868" algn="l" defTabSz="1817736" rtl="0" eaLnBrk="1" latinLnBrk="0" hangingPunct="1">
      <a:defRPr sz="3578" kern="1200">
        <a:solidFill>
          <a:schemeClr val="tx1"/>
        </a:solidFill>
        <a:latin typeface="+mn-lt"/>
        <a:ea typeface="+mn-ea"/>
        <a:cs typeface="+mn-cs"/>
      </a:defRPr>
    </a:lvl2pPr>
    <a:lvl3pPr marL="1817736" algn="l" defTabSz="1817736" rtl="0" eaLnBrk="1" latinLnBrk="0" hangingPunct="1">
      <a:defRPr sz="3578" kern="1200">
        <a:solidFill>
          <a:schemeClr val="tx1"/>
        </a:solidFill>
        <a:latin typeface="+mn-lt"/>
        <a:ea typeface="+mn-ea"/>
        <a:cs typeface="+mn-cs"/>
      </a:defRPr>
    </a:lvl3pPr>
    <a:lvl4pPr marL="2726604" algn="l" defTabSz="1817736" rtl="0" eaLnBrk="1" latinLnBrk="0" hangingPunct="1">
      <a:defRPr sz="3578" kern="1200">
        <a:solidFill>
          <a:schemeClr val="tx1"/>
        </a:solidFill>
        <a:latin typeface="+mn-lt"/>
        <a:ea typeface="+mn-ea"/>
        <a:cs typeface="+mn-cs"/>
      </a:defRPr>
    </a:lvl4pPr>
    <a:lvl5pPr marL="3635472" algn="l" defTabSz="1817736" rtl="0" eaLnBrk="1" latinLnBrk="0" hangingPunct="1">
      <a:defRPr sz="3578" kern="1200">
        <a:solidFill>
          <a:schemeClr val="tx1"/>
        </a:solidFill>
        <a:latin typeface="+mn-lt"/>
        <a:ea typeface="+mn-ea"/>
        <a:cs typeface="+mn-cs"/>
      </a:defRPr>
    </a:lvl5pPr>
    <a:lvl6pPr marL="4544339" algn="l" defTabSz="1817736" rtl="0" eaLnBrk="1" latinLnBrk="0" hangingPunct="1">
      <a:defRPr sz="3578" kern="1200">
        <a:solidFill>
          <a:schemeClr val="tx1"/>
        </a:solidFill>
        <a:latin typeface="+mn-lt"/>
        <a:ea typeface="+mn-ea"/>
        <a:cs typeface="+mn-cs"/>
      </a:defRPr>
    </a:lvl6pPr>
    <a:lvl7pPr marL="5453207" algn="l" defTabSz="1817736" rtl="0" eaLnBrk="1" latinLnBrk="0" hangingPunct="1">
      <a:defRPr sz="3578" kern="1200">
        <a:solidFill>
          <a:schemeClr val="tx1"/>
        </a:solidFill>
        <a:latin typeface="+mn-lt"/>
        <a:ea typeface="+mn-ea"/>
        <a:cs typeface="+mn-cs"/>
      </a:defRPr>
    </a:lvl7pPr>
    <a:lvl8pPr marL="6362075" algn="l" defTabSz="1817736" rtl="0" eaLnBrk="1" latinLnBrk="0" hangingPunct="1">
      <a:defRPr sz="3578" kern="1200">
        <a:solidFill>
          <a:schemeClr val="tx1"/>
        </a:solidFill>
        <a:latin typeface="+mn-lt"/>
        <a:ea typeface="+mn-ea"/>
        <a:cs typeface="+mn-cs"/>
      </a:defRPr>
    </a:lvl8pPr>
    <a:lvl9pPr marL="7270943" algn="l" defTabSz="1817736" rtl="0" eaLnBrk="1" latinLnBrk="0" hangingPunct="1">
      <a:defRPr sz="357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41" d="100"/>
          <a:sy n="41" d="100"/>
        </p:scale>
        <p:origin x="20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19227" y="2244726"/>
            <a:ext cx="18115360" cy="4775200"/>
          </a:xfrm>
        </p:spPr>
        <p:txBody>
          <a:bodyPr anchor="b"/>
          <a:lstStyle>
            <a:lvl1pPr algn="ctr">
              <a:defRPr sz="11887"/>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019227" y="7204076"/>
            <a:ext cx="18115360" cy="3311524"/>
          </a:xfrm>
        </p:spPr>
        <p:txBody>
          <a:bodyPr/>
          <a:lstStyle>
            <a:lvl1pPr marL="0" indent="0" algn="ctr">
              <a:buNone/>
              <a:defRPr sz="4755"/>
            </a:lvl1pPr>
            <a:lvl2pPr marL="905759" indent="0" algn="ctr">
              <a:buNone/>
              <a:defRPr sz="3962"/>
            </a:lvl2pPr>
            <a:lvl3pPr marL="1811518" indent="0" algn="ctr">
              <a:buNone/>
              <a:defRPr sz="3566"/>
            </a:lvl3pPr>
            <a:lvl4pPr marL="2717277" indent="0" algn="ctr">
              <a:buNone/>
              <a:defRPr sz="3170"/>
            </a:lvl4pPr>
            <a:lvl5pPr marL="3623036" indent="0" algn="ctr">
              <a:buNone/>
              <a:defRPr sz="3170"/>
            </a:lvl5pPr>
            <a:lvl6pPr marL="4528795" indent="0" algn="ctr">
              <a:buNone/>
              <a:defRPr sz="3170"/>
            </a:lvl6pPr>
            <a:lvl7pPr marL="5434554" indent="0" algn="ctr">
              <a:buNone/>
              <a:defRPr sz="3170"/>
            </a:lvl7pPr>
            <a:lvl8pPr marL="6340312" indent="0" algn="ctr">
              <a:buNone/>
              <a:defRPr sz="3170"/>
            </a:lvl8pPr>
            <a:lvl9pPr marL="7246071" indent="0" algn="ctr">
              <a:buNone/>
              <a:defRPr sz="317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68795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05598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647994" y="3419477"/>
            <a:ext cx="20832664" cy="5705474"/>
          </a:xfrm>
        </p:spPr>
        <p:txBody>
          <a:bodyPr anchor="b"/>
          <a:lstStyle>
            <a:lvl1pPr>
              <a:defRPr sz="11887"/>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47994" y="9178927"/>
            <a:ext cx="20832664" cy="3000374"/>
          </a:xfrm>
        </p:spPr>
        <p:txBody>
          <a:bodyPr/>
          <a:lstStyle>
            <a:lvl1pPr marL="0" indent="0">
              <a:buNone/>
              <a:defRPr sz="4755">
                <a:solidFill>
                  <a:schemeClr val="tx1">
                    <a:tint val="75000"/>
                  </a:schemeClr>
                </a:solidFill>
              </a:defRPr>
            </a:lvl1pPr>
            <a:lvl2pPr marL="905759" indent="0">
              <a:buNone/>
              <a:defRPr sz="3962">
                <a:solidFill>
                  <a:schemeClr val="tx1">
                    <a:tint val="75000"/>
                  </a:schemeClr>
                </a:solidFill>
              </a:defRPr>
            </a:lvl2pPr>
            <a:lvl3pPr marL="1811518" indent="0">
              <a:buNone/>
              <a:defRPr sz="3566">
                <a:solidFill>
                  <a:schemeClr val="tx1">
                    <a:tint val="75000"/>
                  </a:schemeClr>
                </a:solidFill>
              </a:defRPr>
            </a:lvl3pPr>
            <a:lvl4pPr marL="2717277" indent="0">
              <a:buNone/>
              <a:defRPr sz="3170">
                <a:solidFill>
                  <a:schemeClr val="tx1">
                    <a:tint val="75000"/>
                  </a:schemeClr>
                </a:solidFill>
              </a:defRPr>
            </a:lvl4pPr>
            <a:lvl5pPr marL="3623036" indent="0">
              <a:buNone/>
              <a:defRPr sz="3170">
                <a:solidFill>
                  <a:schemeClr val="tx1">
                    <a:tint val="75000"/>
                  </a:schemeClr>
                </a:solidFill>
              </a:defRPr>
            </a:lvl5pPr>
            <a:lvl6pPr marL="4528795" indent="0">
              <a:buNone/>
              <a:defRPr sz="3170">
                <a:solidFill>
                  <a:schemeClr val="tx1">
                    <a:tint val="75000"/>
                  </a:schemeClr>
                </a:solidFill>
              </a:defRPr>
            </a:lvl6pPr>
            <a:lvl7pPr marL="5434554" indent="0">
              <a:buNone/>
              <a:defRPr sz="3170">
                <a:solidFill>
                  <a:schemeClr val="tx1">
                    <a:tint val="75000"/>
                  </a:schemeClr>
                </a:solidFill>
              </a:defRPr>
            </a:lvl7pPr>
            <a:lvl8pPr marL="6340312" indent="0">
              <a:buNone/>
              <a:defRPr sz="3170">
                <a:solidFill>
                  <a:schemeClr val="tx1">
                    <a:tint val="75000"/>
                  </a:schemeClr>
                </a:solidFill>
              </a:defRPr>
            </a:lvl8pPr>
            <a:lvl9pPr marL="7246071" indent="0">
              <a:buNone/>
              <a:defRPr sz="31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716698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660574" y="3651250"/>
            <a:ext cx="10265371"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12227868" y="3651250"/>
            <a:ext cx="10265371"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7E13DDE-18AD-4FC9-8502-09D016D5FF0B}"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555216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663721" y="730251"/>
            <a:ext cx="20832664" cy="2651126"/>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3722" y="3362326"/>
            <a:ext cx="10218194" cy="1647824"/>
          </a:xfrm>
        </p:spPr>
        <p:txBody>
          <a:bodyPr anchor="b"/>
          <a:lstStyle>
            <a:lvl1pPr marL="0" indent="0">
              <a:buNone/>
              <a:defRPr sz="4755" b="1"/>
            </a:lvl1pPr>
            <a:lvl2pPr marL="905759" indent="0">
              <a:buNone/>
              <a:defRPr sz="3962" b="1"/>
            </a:lvl2pPr>
            <a:lvl3pPr marL="1811518" indent="0">
              <a:buNone/>
              <a:defRPr sz="3566" b="1"/>
            </a:lvl3pPr>
            <a:lvl4pPr marL="2717277" indent="0">
              <a:buNone/>
              <a:defRPr sz="3170" b="1"/>
            </a:lvl4pPr>
            <a:lvl5pPr marL="3623036" indent="0">
              <a:buNone/>
              <a:defRPr sz="3170" b="1"/>
            </a:lvl5pPr>
            <a:lvl6pPr marL="4528795" indent="0">
              <a:buNone/>
              <a:defRPr sz="3170" b="1"/>
            </a:lvl6pPr>
            <a:lvl7pPr marL="5434554" indent="0">
              <a:buNone/>
              <a:defRPr sz="3170" b="1"/>
            </a:lvl7pPr>
            <a:lvl8pPr marL="6340312" indent="0">
              <a:buNone/>
              <a:defRPr sz="3170" b="1"/>
            </a:lvl8pPr>
            <a:lvl9pPr marL="7246071" indent="0">
              <a:buNone/>
              <a:defRPr sz="3170" b="1"/>
            </a:lvl9pPr>
          </a:lstStyle>
          <a:p>
            <a:pPr lvl="0"/>
            <a:r>
              <a:rPr lang="es-ES" smtClean="0"/>
              <a:t>Editar el estilo de texto del patrón</a:t>
            </a:r>
          </a:p>
        </p:txBody>
      </p:sp>
      <p:sp>
        <p:nvSpPr>
          <p:cNvPr id="4" name="Content Placeholder 3"/>
          <p:cNvSpPr>
            <a:spLocks noGrp="1"/>
          </p:cNvSpPr>
          <p:nvPr>
            <p:ph sz="half" idx="2"/>
          </p:nvPr>
        </p:nvSpPr>
        <p:spPr>
          <a:xfrm>
            <a:off x="1663722" y="5010150"/>
            <a:ext cx="10218194"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12227868" y="3362326"/>
            <a:ext cx="10268517" cy="1647824"/>
          </a:xfrm>
        </p:spPr>
        <p:txBody>
          <a:bodyPr anchor="b"/>
          <a:lstStyle>
            <a:lvl1pPr marL="0" indent="0">
              <a:buNone/>
              <a:defRPr sz="4755" b="1"/>
            </a:lvl1pPr>
            <a:lvl2pPr marL="905759" indent="0">
              <a:buNone/>
              <a:defRPr sz="3962" b="1"/>
            </a:lvl2pPr>
            <a:lvl3pPr marL="1811518" indent="0">
              <a:buNone/>
              <a:defRPr sz="3566" b="1"/>
            </a:lvl3pPr>
            <a:lvl4pPr marL="2717277" indent="0">
              <a:buNone/>
              <a:defRPr sz="3170" b="1"/>
            </a:lvl4pPr>
            <a:lvl5pPr marL="3623036" indent="0">
              <a:buNone/>
              <a:defRPr sz="3170" b="1"/>
            </a:lvl5pPr>
            <a:lvl6pPr marL="4528795" indent="0">
              <a:buNone/>
              <a:defRPr sz="3170" b="1"/>
            </a:lvl6pPr>
            <a:lvl7pPr marL="5434554" indent="0">
              <a:buNone/>
              <a:defRPr sz="3170" b="1"/>
            </a:lvl7pPr>
            <a:lvl8pPr marL="6340312" indent="0">
              <a:buNone/>
              <a:defRPr sz="3170" b="1"/>
            </a:lvl8pPr>
            <a:lvl9pPr marL="7246071" indent="0">
              <a:buNone/>
              <a:defRPr sz="3170" b="1"/>
            </a:lvl9pPr>
          </a:lstStyle>
          <a:p>
            <a:pPr lvl="0"/>
            <a:r>
              <a:rPr lang="es-ES" smtClean="0"/>
              <a:t>Editar el estilo de texto del patrón</a:t>
            </a:r>
          </a:p>
        </p:txBody>
      </p:sp>
      <p:sp>
        <p:nvSpPr>
          <p:cNvPr id="6" name="Content Placeholder 5"/>
          <p:cNvSpPr>
            <a:spLocks noGrp="1"/>
          </p:cNvSpPr>
          <p:nvPr>
            <p:ph sz="quarter" idx="4"/>
          </p:nvPr>
        </p:nvSpPr>
        <p:spPr>
          <a:xfrm>
            <a:off x="12227868" y="5010150"/>
            <a:ext cx="10268517"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7E13DDE-18AD-4FC9-8502-09D016D5FF0B}" type="datetimeFigureOut">
              <a:rPr lang="es-ES" smtClean="0"/>
              <a:t>10/04/2023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2676716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7E13DDE-18AD-4FC9-8502-09D016D5FF0B}" type="datetimeFigureOut">
              <a:rPr lang="es-ES" smtClean="0"/>
              <a:t>10/04/2023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572146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E13DDE-18AD-4FC9-8502-09D016D5FF0B}" type="datetimeFigureOut">
              <a:rPr lang="es-ES" smtClean="0"/>
              <a:t>10/04/2023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1310406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722" y="914400"/>
            <a:ext cx="7790233" cy="3200400"/>
          </a:xfrm>
        </p:spPr>
        <p:txBody>
          <a:bodyPr anchor="b"/>
          <a:lstStyle>
            <a:lvl1pPr>
              <a:defRPr sz="634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0268516" y="1974851"/>
            <a:ext cx="12227868" cy="9747250"/>
          </a:xfrm>
        </p:spPr>
        <p:txBody>
          <a:bodyPr/>
          <a:lstStyle>
            <a:lvl1pPr>
              <a:defRPr sz="6340"/>
            </a:lvl1pPr>
            <a:lvl2pPr>
              <a:defRPr sz="5547"/>
            </a:lvl2pPr>
            <a:lvl3pPr>
              <a:defRPr sz="4755"/>
            </a:lvl3pPr>
            <a:lvl4pPr>
              <a:defRPr sz="3962"/>
            </a:lvl4pPr>
            <a:lvl5pPr>
              <a:defRPr sz="3962"/>
            </a:lvl5pPr>
            <a:lvl6pPr>
              <a:defRPr sz="3962"/>
            </a:lvl6pPr>
            <a:lvl7pPr>
              <a:defRPr sz="3962"/>
            </a:lvl7pPr>
            <a:lvl8pPr>
              <a:defRPr sz="3962"/>
            </a:lvl8pPr>
            <a:lvl9pPr>
              <a:defRPr sz="3962"/>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663722" y="4114800"/>
            <a:ext cx="7790233" cy="7623176"/>
          </a:xfrm>
        </p:spPr>
        <p:txBody>
          <a:bodyPr/>
          <a:lstStyle>
            <a:lvl1pPr marL="0" indent="0">
              <a:buNone/>
              <a:defRPr sz="3170"/>
            </a:lvl1pPr>
            <a:lvl2pPr marL="905759" indent="0">
              <a:buNone/>
              <a:defRPr sz="2774"/>
            </a:lvl2pPr>
            <a:lvl3pPr marL="1811518" indent="0">
              <a:buNone/>
              <a:defRPr sz="2377"/>
            </a:lvl3pPr>
            <a:lvl4pPr marL="2717277" indent="0">
              <a:buNone/>
              <a:defRPr sz="1981"/>
            </a:lvl4pPr>
            <a:lvl5pPr marL="3623036" indent="0">
              <a:buNone/>
              <a:defRPr sz="1981"/>
            </a:lvl5pPr>
            <a:lvl6pPr marL="4528795" indent="0">
              <a:buNone/>
              <a:defRPr sz="1981"/>
            </a:lvl6pPr>
            <a:lvl7pPr marL="5434554" indent="0">
              <a:buNone/>
              <a:defRPr sz="1981"/>
            </a:lvl7pPr>
            <a:lvl8pPr marL="6340312" indent="0">
              <a:buNone/>
              <a:defRPr sz="1981"/>
            </a:lvl8pPr>
            <a:lvl9pPr marL="7246071"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7E13DDE-18AD-4FC9-8502-09D016D5FF0B}"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3568821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722" y="914400"/>
            <a:ext cx="7790233" cy="3200400"/>
          </a:xfrm>
        </p:spPr>
        <p:txBody>
          <a:bodyPr anchor="b"/>
          <a:lstStyle>
            <a:lvl1pPr>
              <a:defRPr sz="634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268516" y="1974851"/>
            <a:ext cx="12227868" cy="9747250"/>
          </a:xfrm>
        </p:spPr>
        <p:txBody>
          <a:bodyPr anchor="t"/>
          <a:lstStyle>
            <a:lvl1pPr marL="0" indent="0">
              <a:buNone/>
              <a:defRPr sz="6340"/>
            </a:lvl1pPr>
            <a:lvl2pPr marL="905759" indent="0">
              <a:buNone/>
              <a:defRPr sz="5547"/>
            </a:lvl2pPr>
            <a:lvl3pPr marL="1811518" indent="0">
              <a:buNone/>
              <a:defRPr sz="4755"/>
            </a:lvl3pPr>
            <a:lvl4pPr marL="2717277" indent="0">
              <a:buNone/>
              <a:defRPr sz="3962"/>
            </a:lvl4pPr>
            <a:lvl5pPr marL="3623036" indent="0">
              <a:buNone/>
              <a:defRPr sz="3962"/>
            </a:lvl5pPr>
            <a:lvl6pPr marL="4528795" indent="0">
              <a:buNone/>
              <a:defRPr sz="3962"/>
            </a:lvl6pPr>
            <a:lvl7pPr marL="5434554" indent="0">
              <a:buNone/>
              <a:defRPr sz="3962"/>
            </a:lvl7pPr>
            <a:lvl8pPr marL="6340312" indent="0">
              <a:buNone/>
              <a:defRPr sz="3962"/>
            </a:lvl8pPr>
            <a:lvl9pPr marL="7246071" indent="0">
              <a:buNone/>
              <a:defRPr sz="3962"/>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663722" y="4114800"/>
            <a:ext cx="7790233" cy="7623176"/>
          </a:xfrm>
        </p:spPr>
        <p:txBody>
          <a:bodyPr/>
          <a:lstStyle>
            <a:lvl1pPr marL="0" indent="0">
              <a:buNone/>
              <a:defRPr sz="3170"/>
            </a:lvl1pPr>
            <a:lvl2pPr marL="905759" indent="0">
              <a:buNone/>
              <a:defRPr sz="2774"/>
            </a:lvl2pPr>
            <a:lvl3pPr marL="1811518" indent="0">
              <a:buNone/>
              <a:defRPr sz="2377"/>
            </a:lvl3pPr>
            <a:lvl4pPr marL="2717277" indent="0">
              <a:buNone/>
              <a:defRPr sz="1981"/>
            </a:lvl4pPr>
            <a:lvl5pPr marL="3623036" indent="0">
              <a:buNone/>
              <a:defRPr sz="1981"/>
            </a:lvl5pPr>
            <a:lvl6pPr marL="4528795" indent="0">
              <a:buNone/>
              <a:defRPr sz="1981"/>
            </a:lvl6pPr>
            <a:lvl7pPr marL="5434554" indent="0">
              <a:buNone/>
              <a:defRPr sz="1981"/>
            </a:lvl7pPr>
            <a:lvl8pPr marL="6340312" indent="0">
              <a:buNone/>
              <a:defRPr sz="1981"/>
            </a:lvl8pPr>
            <a:lvl9pPr marL="7246071"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F7E13DDE-18AD-4FC9-8502-09D016D5FF0B}" type="datetimeFigureOut">
              <a:rPr lang="es-ES" smtClean="0"/>
              <a:t>10/04/2023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2720845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2070162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285072" y="730250"/>
            <a:ext cx="5208166" cy="11623676"/>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660575" y="730250"/>
            <a:ext cx="15322575" cy="11623676"/>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7E13DDE-18AD-4FC9-8502-09D016D5FF0B}" type="datetimeFigureOut">
              <a:rPr lang="es-ES" smtClean="0"/>
              <a:t>10/04/2023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02D9278-500F-413A-8CBB-4FADF3DD7955}" type="slidenum">
              <a:rPr lang="es-ES" smtClean="0"/>
              <a:t>‹Nº›</a:t>
            </a:fld>
            <a:endParaRPr lang="es-ES"/>
          </a:p>
        </p:txBody>
      </p:sp>
    </p:spTree>
    <p:extLst>
      <p:ext uri="{BB962C8B-B14F-4D97-AF65-F5344CB8AC3E}">
        <p14:creationId xmlns:p14="http://schemas.microsoft.com/office/powerpoint/2010/main" val="3513595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4/10/2023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72086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60575" y="730251"/>
            <a:ext cx="20832664" cy="265112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0575" y="3651250"/>
            <a:ext cx="20832664" cy="870267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660575" y="12712701"/>
            <a:ext cx="5434608" cy="730250"/>
          </a:xfrm>
          <a:prstGeom prst="rect">
            <a:avLst/>
          </a:prstGeom>
        </p:spPr>
        <p:txBody>
          <a:bodyPr vert="horz" lIns="91440" tIns="45720" rIns="91440" bIns="45720" rtlCol="0" anchor="ctr"/>
          <a:lstStyle>
            <a:lvl1pPr algn="l">
              <a:defRPr sz="2377">
                <a:solidFill>
                  <a:schemeClr val="tx1">
                    <a:tint val="75000"/>
                  </a:schemeClr>
                </a:solidFill>
              </a:defRPr>
            </a:lvl1pPr>
          </a:lstStyle>
          <a:p>
            <a:fld id="{F7E13DDE-18AD-4FC9-8502-09D016D5FF0B}" type="datetimeFigureOut">
              <a:rPr lang="es-ES" smtClean="0"/>
              <a:t>10/04/2023</a:t>
            </a:fld>
            <a:endParaRPr lang="es-ES"/>
          </a:p>
        </p:txBody>
      </p:sp>
      <p:sp>
        <p:nvSpPr>
          <p:cNvPr id="5" name="Footer Placeholder 4"/>
          <p:cNvSpPr>
            <a:spLocks noGrp="1"/>
          </p:cNvSpPr>
          <p:nvPr>
            <p:ph type="ftr" sz="quarter" idx="3"/>
          </p:nvPr>
        </p:nvSpPr>
        <p:spPr>
          <a:xfrm>
            <a:off x="8000951" y="12712701"/>
            <a:ext cx="8151912" cy="730250"/>
          </a:xfrm>
          <a:prstGeom prst="rect">
            <a:avLst/>
          </a:prstGeom>
        </p:spPr>
        <p:txBody>
          <a:bodyPr vert="horz" lIns="91440" tIns="45720" rIns="91440" bIns="45720" rtlCol="0" anchor="ctr"/>
          <a:lstStyle>
            <a:lvl1pPr algn="ctr">
              <a:defRPr sz="2377">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17058630" y="12712701"/>
            <a:ext cx="5434608" cy="730250"/>
          </a:xfrm>
          <a:prstGeom prst="rect">
            <a:avLst/>
          </a:prstGeom>
        </p:spPr>
        <p:txBody>
          <a:bodyPr vert="horz" lIns="91440" tIns="45720" rIns="91440" bIns="45720" rtlCol="0" anchor="ctr"/>
          <a:lstStyle>
            <a:lvl1pPr algn="r">
              <a:defRPr sz="2377">
                <a:solidFill>
                  <a:schemeClr val="tx1">
                    <a:tint val="75000"/>
                  </a:schemeClr>
                </a:solidFill>
              </a:defRPr>
            </a:lvl1pPr>
          </a:lstStyle>
          <a:p>
            <a:fld id="{202D9278-500F-413A-8CBB-4FADF3DD7955}" type="slidenum">
              <a:rPr lang="es-ES" smtClean="0"/>
              <a:t>‹Nº›</a:t>
            </a:fld>
            <a:endParaRPr lang="es-ES"/>
          </a:p>
        </p:txBody>
      </p:sp>
    </p:spTree>
    <p:extLst>
      <p:ext uri="{BB962C8B-B14F-4D97-AF65-F5344CB8AC3E}">
        <p14:creationId xmlns:p14="http://schemas.microsoft.com/office/powerpoint/2010/main" val="33726033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811518" rtl="0" eaLnBrk="1" latinLnBrk="0" hangingPunct="1">
        <a:lnSpc>
          <a:spcPct val="90000"/>
        </a:lnSpc>
        <a:spcBef>
          <a:spcPct val="0"/>
        </a:spcBef>
        <a:buNone/>
        <a:defRPr sz="8717" kern="1200">
          <a:solidFill>
            <a:schemeClr val="tx1"/>
          </a:solidFill>
          <a:latin typeface="+mj-lt"/>
          <a:ea typeface="+mj-ea"/>
          <a:cs typeface="+mj-cs"/>
        </a:defRPr>
      </a:lvl1pPr>
    </p:titleStyle>
    <p:bodyStyle>
      <a:lvl1pPr marL="452879" indent="-452879" algn="l" defTabSz="1811518" rtl="0" eaLnBrk="1" latinLnBrk="0" hangingPunct="1">
        <a:lnSpc>
          <a:spcPct val="90000"/>
        </a:lnSpc>
        <a:spcBef>
          <a:spcPts val="1981"/>
        </a:spcBef>
        <a:buFont typeface="Arial" panose="020B0604020202020204" pitchFamily="34" charset="0"/>
        <a:buChar char="•"/>
        <a:defRPr sz="5547" kern="1200">
          <a:solidFill>
            <a:schemeClr val="tx1"/>
          </a:solidFill>
          <a:latin typeface="+mn-lt"/>
          <a:ea typeface="+mn-ea"/>
          <a:cs typeface="+mn-cs"/>
        </a:defRPr>
      </a:lvl1pPr>
      <a:lvl2pPr marL="1358638" indent="-452879" algn="l" defTabSz="1811518" rtl="0" eaLnBrk="1" latinLnBrk="0" hangingPunct="1">
        <a:lnSpc>
          <a:spcPct val="90000"/>
        </a:lnSpc>
        <a:spcBef>
          <a:spcPts val="991"/>
        </a:spcBef>
        <a:buFont typeface="Arial" panose="020B0604020202020204" pitchFamily="34" charset="0"/>
        <a:buChar char="•"/>
        <a:defRPr sz="4755" kern="1200">
          <a:solidFill>
            <a:schemeClr val="tx1"/>
          </a:solidFill>
          <a:latin typeface="+mn-lt"/>
          <a:ea typeface="+mn-ea"/>
          <a:cs typeface="+mn-cs"/>
        </a:defRPr>
      </a:lvl2pPr>
      <a:lvl3pPr marL="2264397" indent="-452879" algn="l" defTabSz="1811518" rtl="0" eaLnBrk="1" latinLnBrk="0" hangingPunct="1">
        <a:lnSpc>
          <a:spcPct val="90000"/>
        </a:lnSpc>
        <a:spcBef>
          <a:spcPts val="991"/>
        </a:spcBef>
        <a:buFont typeface="Arial" panose="020B0604020202020204" pitchFamily="34" charset="0"/>
        <a:buChar char="•"/>
        <a:defRPr sz="3962" kern="1200">
          <a:solidFill>
            <a:schemeClr val="tx1"/>
          </a:solidFill>
          <a:latin typeface="+mn-lt"/>
          <a:ea typeface="+mn-ea"/>
          <a:cs typeface="+mn-cs"/>
        </a:defRPr>
      </a:lvl3pPr>
      <a:lvl4pPr marL="3170156"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4pPr>
      <a:lvl5pPr marL="4075915"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5pPr>
      <a:lvl6pPr marL="4981674"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6pPr>
      <a:lvl7pPr marL="5887433"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7pPr>
      <a:lvl8pPr marL="6793192"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8pPr>
      <a:lvl9pPr marL="7698951" indent="-452879" algn="l" defTabSz="1811518"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9pPr>
    </p:bodyStyle>
    <p:otherStyle>
      <a:defPPr>
        <a:defRPr lang="en-US"/>
      </a:defPPr>
      <a:lvl1pPr marL="0" algn="l" defTabSz="1811518" rtl="0" eaLnBrk="1" latinLnBrk="0" hangingPunct="1">
        <a:defRPr sz="3566" kern="1200">
          <a:solidFill>
            <a:schemeClr val="tx1"/>
          </a:solidFill>
          <a:latin typeface="+mn-lt"/>
          <a:ea typeface="+mn-ea"/>
          <a:cs typeface="+mn-cs"/>
        </a:defRPr>
      </a:lvl1pPr>
      <a:lvl2pPr marL="905759" algn="l" defTabSz="1811518" rtl="0" eaLnBrk="1" latinLnBrk="0" hangingPunct="1">
        <a:defRPr sz="3566" kern="1200">
          <a:solidFill>
            <a:schemeClr val="tx1"/>
          </a:solidFill>
          <a:latin typeface="+mn-lt"/>
          <a:ea typeface="+mn-ea"/>
          <a:cs typeface="+mn-cs"/>
        </a:defRPr>
      </a:lvl2pPr>
      <a:lvl3pPr marL="1811518" algn="l" defTabSz="1811518" rtl="0" eaLnBrk="1" latinLnBrk="0" hangingPunct="1">
        <a:defRPr sz="3566" kern="1200">
          <a:solidFill>
            <a:schemeClr val="tx1"/>
          </a:solidFill>
          <a:latin typeface="+mn-lt"/>
          <a:ea typeface="+mn-ea"/>
          <a:cs typeface="+mn-cs"/>
        </a:defRPr>
      </a:lvl3pPr>
      <a:lvl4pPr marL="2717277" algn="l" defTabSz="1811518" rtl="0" eaLnBrk="1" latinLnBrk="0" hangingPunct="1">
        <a:defRPr sz="3566" kern="1200">
          <a:solidFill>
            <a:schemeClr val="tx1"/>
          </a:solidFill>
          <a:latin typeface="+mn-lt"/>
          <a:ea typeface="+mn-ea"/>
          <a:cs typeface="+mn-cs"/>
        </a:defRPr>
      </a:lvl4pPr>
      <a:lvl5pPr marL="3623036" algn="l" defTabSz="1811518" rtl="0" eaLnBrk="1" latinLnBrk="0" hangingPunct="1">
        <a:defRPr sz="3566" kern="1200">
          <a:solidFill>
            <a:schemeClr val="tx1"/>
          </a:solidFill>
          <a:latin typeface="+mn-lt"/>
          <a:ea typeface="+mn-ea"/>
          <a:cs typeface="+mn-cs"/>
        </a:defRPr>
      </a:lvl5pPr>
      <a:lvl6pPr marL="4528795" algn="l" defTabSz="1811518" rtl="0" eaLnBrk="1" latinLnBrk="0" hangingPunct="1">
        <a:defRPr sz="3566" kern="1200">
          <a:solidFill>
            <a:schemeClr val="tx1"/>
          </a:solidFill>
          <a:latin typeface="+mn-lt"/>
          <a:ea typeface="+mn-ea"/>
          <a:cs typeface="+mn-cs"/>
        </a:defRPr>
      </a:lvl6pPr>
      <a:lvl7pPr marL="5434554" algn="l" defTabSz="1811518" rtl="0" eaLnBrk="1" latinLnBrk="0" hangingPunct="1">
        <a:defRPr sz="3566" kern="1200">
          <a:solidFill>
            <a:schemeClr val="tx1"/>
          </a:solidFill>
          <a:latin typeface="+mn-lt"/>
          <a:ea typeface="+mn-ea"/>
          <a:cs typeface="+mn-cs"/>
        </a:defRPr>
      </a:lvl7pPr>
      <a:lvl8pPr marL="6340312" algn="l" defTabSz="1811518" rtl="0" eaLnBrk="1" latinLnBrk="0" hangingPunct="1">
        <a:defRPr sz="3566" kern="1200">
          <a:solidFill>
            <a:schemeClr val="tx1"/>
          </a:solidFill>
          <a:latin typeface="+mn-lt"/>
          <a:ea typeface="+mn-ea"/>
          <a:cs typeface="+mn-cs"/>
        </a:defRPr>
      </a:lvl8pPr>
      <a:lvl9pPr marL="7246071" algn="l" defTabSz="1811518" rtl="0" eaLnBrk="1" latinLnBrk="0" hangingPunct="1">
        <a:defRPr sz="35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 Id="rId5" Type="http://schemas.openxmlformats.org/officeDocument/2006/relationships/image" Target="../media/image65.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2.xml"/><Relationship Id="rId4" Type="http://schemas.openxmlformats.org/officeDocument/2006/relationships/image" Target="../media/image81.png"/></Relationships>
</file>

<file path=ppt/slides/_rels/slide3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2.xml"/><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2.xml"/><Relationship Id="rId4" Type="http://schemas.openxmlformats.org/officeDocument/2006/relationships/image" Target="../media/image91.png"/></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2.xml"/><Relationship Id="rId4" Type="http://schemas.openxmlformats.org/officeDocument/2006/relationships/image" Target="../media/image98.png"/></Relationships>
</file>

<file path=ppt/slides/_rels/slide4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0069" y="637643"/>
            <a:ext cx="22983316" cy="12618839"/>
          </a:xfrm>
          <a:prstGeom prst="rect">
            <a:avLst/>
          </a:prstGeom>
        </p:spPr>
        <p:txBody>
          <a:bodyPr wrap="square">
            <a:spAutoFit/>
          </a:bodyPr>
          <a:lstStyle/>
          <a:p>
            <a:r>
              <a:rPr lang="es-ES" sz="6600" b="1" dirty="0">
                <a:solidFill>
                  <a:srgbClr val="0070C0"/>
                </a:solidFill>
              </a:rPr>
              <a:t>Capítulo </a:t>
            </a:r>
            <a:r>
              <a:rPr lang="es-ES" sz="6600" b="1" dirty="0" smtClean="0">
                <a:solidFill>
                  <a:srgbClr val="0070C0"/>
                </a:solidFill>
              </a:rPr>
              <a:t>19 Ajustes </a:t>
            </a:r>
            <a:r>
              <a:rPr lang="es-ES" sz="6600" b="1" dirty="0">
                <a:solidFill>
                  <a:srgbClr val="0070C0"/>
                </a:solidFill>
              </a:rPr>
              <a:t>de relés de protección</a:t>
            </a:r>
          </a:p>
          <a:p>
            <a:pPr algn="just"/>
            <a:r>
              <a:rPr lang="es-ES" sz="4800" b="1" dirty="0"/>
              <a:t>INTRODUCCIÓN</a:t>
            </a:r>
          </a:p>
          <a:p>
            <a:pPr algn="just"/>
            <a:r>
              <a:rPr lang="es-ES" sz="2800" dirty="0"/>
              <a:t>Este capítulo presenta la configuración de relés para </a:t>
            </a:r>
            <a:r>
              <a:rPr lang="es-ES" sz="2800" dirty="0" smtClean="0"/>
              <a:t>diferentes </a:t>
            </a:r>
            <a:r>
              <a:rPr lang="es-ES" sz="2800" dirty="0"/>
              <a:t>tipos de relés utilizados en el sistema de </a:t>
            </a:r>
            <a:r>
              <a:rPr lang="es-ES" sz="2800" dirty="0" smtClean="0"/>
              <a:t>potencia</a:t>
            </a:r>
            <a:r>
              <a:rPr lang="es-ES" sz="2800" dirty="0"/>
              <a:t>, con ejemplos reales</a:t>
            </a:r>
            <a:r>
              <a:rPr lang="es-ES" sz="2800" dirty="0" smtClean="0"/>
              <a:t>.</a:t>
            </a:r>
          </a:p>
          <a:p>
            <a:pPr algn="just"/>
            <a:endParaRPr lang="es-ES" sz="2800" dirty="0"/>
          </a:p>
          <a:p>
            <a:pPr algn="just"/>
            <a:r>
              <a:rPr lang="es-ES" sz="2800" b="1" dirty="0" smtClean="0"/>
              <a:t>19.1 Ajuste </a:t>
            </a:r>
            <a:r>
              <a:rPr lang="es-ES" sz="2800" b="1" dirty="0"/>
              <a:t>de protección de </a:t>
            </a:r>
            <a:r>
              <a:rPr lang="es-ES" sz="2800" b="1" dirty="0" err="1"/>
              <a:t>sobrecorriente</a:t>
            </a:r>
            <a:endParaRPr lang="es-ES" sz="2800" b="1" dirty="0"/>
          </a:p>
          <a:p>
            <a:pPr algn="just"/>
            <a:r>
              <a:rPr lang="es-ES" sz="2800" b="1" dirty="0" smtClean="0"/>
              <a:t>19.1.1 INTRODUCCIÓN</a:t>
            </a:r>
          </a:p>
          <a:p>
            <a:pPr algn="just"/>
            <a:endParaRPr lang="es-ES" sz="2800" dirty="0"/>
          </a:p>
          <a:p>
            <a:pPr algn="just"/>
            <a:r>
              <a:rPr lang="es-ES" sz="2800" dirty="0"/>
              <a:t>La protección de </a:t>
            </a:r>
            <a:r>
              <a:rPr lang="es-ES" sz="2800" dirty="0" err="1"/>
              <a:t>sobrecorriente</a:t>
            </a:r>
            <a:r>
              <a:rPr lang="es-ES" sz="2800" dirty="0"/>
              <a:t> se </a:t>
            </a:r>
            <a:r>
              <a:rPr lang="es-ES" sz="2800" dirty="0" smtClean="0"/>
              <a:t>utiliza en </a:t>
            </a:r>
            <a:r>
              <a:rPr lang="es-ES" sz="2800" dirty="0"/>
              <a:t>redes de muy </a:t>
            </a:r>
            <a:r>
              <a:rPr lang="es-ES" sz="2800" dirty="0" smtClean="0"/>
              <a:t>alta </a:t>
            </a:r>
            <a:r>
              <a:rPr lang="es-ES" sz="2800" dirty="0"/>
              <a:t>tensión y alta tensión como protección principal, y en </a:t>
            </a:r>
            <a:r>
              <a:rPr lang="es-ES" sz="2800" dirty="0" smtClean="0"/>
              <a:t>redes </a:t>
            </a:r>
            <a:r>
              <a:rPr lang="es-ES" sz="2800" dirty="0"/>
              <a:t>medianas también se utiliza como protección de </a:t>
            </a:r>
            <a:r>
              <a:rPr lang="es-ES" sz="2800" dirty="0" smtClean="0"/>
              <a:t>respaldo </a:t>
            </a:r>
            <a:r>
              <a:rPr lang="es-ES" sz="2800" dirty="0"/>
              <a:t>para transformadores de potencia.</a:t>
            </a:r>
          </a:p>
          <a:p>
            <a:pPr algn="just"/>
            <a:r>
              <a:rPr lang="es-ES" sz="2800" dirty="0"/>
              <a:t>La Selectividad de tiempo para relés </a:t>
            </a:r>
            <a:r>
              <a:rPr lang="es-ES" sz="2800" dirty="0" smtClean="0"/>
              <a:t>de </a:t>
            </a:r>
            <a:r>
              <a:rPr lang="es-ES" sz="2800" dirty="0" err="1" smtClean="0"/>
              <a:t>sobrecorriente</a:t>
            </a:r>
            <a:r>
              <a:rPr lang="es-ES" sz="2800" dirty="0" smtClean="0"/>
              <a:t> se usa en </a:t>
            </a:r>
            <a:r>
              <a:rPr lang="es-ES" sz="2800" dirty="0"/>
              <a:t>el sistema radial.</a:t>
            </a:r>
          </a:p>
          <a:p>
            <a:pPr algn="just"/>
            <a:r>
              <a:rPr lang="es-ES" sz="2800" dirty="0"/>
              <a:t>El retardo </a:t>
            </a:r>
            <a:r>
              <a:rPr lang="es-ES" sz="2800" dirty="0" smtClean="0"/>
              <a:t>de tiempo mínimo posible se selecciona para el relé que protege la </a:t>
            </a:r>
            <a:r>
              <a:rPr lang="es-ES" sz="2800" dirty="0"/>
              <a:t>línea más alejada </a:t>
            </a:r>
            <a:r>
              <a:rPr lang="es-ES" sz="2800" dirty="0" smtClean="0"/>
              <a:t>de la fuente</a:t>
            </a:r>
            <a:r>
              <a:rPr lang="es-ES" sz="2800" dirty="0"/>
              <a:t>. El tiempo </a:t>
            </a:r>
            <a:r>
              <a:rPr lang="es-ES" sz="2800" dirty="0" smtClean="0"/>
              <a:t>de </a:t>
            </a:r>
            <a:r>
              <a:rPr lang="es-ES" sz="2800" dirty="0"/>
              <a:t>Selectividad entre los sucesivos relés será del orden de </a:t>
            </a:r>
            <a:r>
              <a:rPr lang="es-ES" sz="2800" dirty="0" smtClean="0"/>
              <a:t>0,4-0,5 </a:t>
            </a:r>
            <a:r>
              <a:rPr lang="es-ES" sz="2800" dirty="0"/>
              <a:t>s, y </a:t>
            </a:r>
            <a:r>
              <a:rPr lang="es-ES" sz="2800" dirty="0" smtClean="0"/>
              <a:t>con los relés </a:t>
            </a:r>
            <a:r>
              <a:rPr lang="es-ES" sz="2800" dirty="0"/>
              <a:t>modernos puede </a:t>
            </a:r>
            <a:r>
              <a:rPr lang="es-ES" sz="2800" dirty="0" smtClean="0"/>
              <a:t>ser del orden </a:t>
            </a:r>
            <a:r>
              <a:rPr lang="es-ES" sz="2800" dirty="0"/>
              <a:t>de 0,35 s. </a:t>
            </a:r>
          </a:p>
          <a:p>
            <a:pPr algn="just"/>
            <a:r>
              <a:rPr lang="es-ES" sz="2800" dirty="0"/>
              <a:t>Los ajustes de corriente para </a:t>
            </a:r>
            <a:r>
              <a:rPr lang="es-ES" sz="2800" dirty="0" smtClean="0"/>
              <a:t>un relé de </a:t>
            </a:r>
            <a:r>
              <a:rPr lang="es-ES" sz="2800" dirty="0" err="1" smtClean="0"/>
              <a:t>sobrecorriente</a:t>
            </a:r>
            <a:r>
              <a:rPr lang="es-ES" sz="2800" dirty="0" smtClean="0"/>
              <a:t> deben </a:t>
            </a:r>
            <a:r>
              <a:rPr lang="es-ES" sz="2800" dirty="0"/>
              <a:t>considerar los siguientes factores:</a:t>
            </a:r>
          </a:p>
          <a:p>
            <a:pPr marL="514350" indent="-514350" algn="just">
              <a:buFont typeface="+mj-lt"/>
              <a:buAutoNum type="arabicPeriod"/>
            </a:pPr>
            <a:r>
              <a:rPr lang="es-ES" sz="2800" b="1" dirty="0" smtClean="0"/>
              <a:t>Carga </a:t>
            </a:r>
            <a:r>
              <a:rPr lang="es-ES" sz="2800" b="1" dirty="0"/>
              <a:t>máxima posible;</a:t>
            </a:r>
          </a:p>
          <a:p>
            <a:pPr marL="514350" indent="-514350" algn="just">
              <a:buFont typeface="+mj-lt"/>
              <a:buAutoNum type="arabicPeriod"/>
            </a:pPr>
            <a:r>
              <a:rPr lang="es-ES" sz="2800" b="1" dirty="0" smtClean="0"/>
              <a:t>Corrientes </a:t>
            </a:r>
            <a:r>
              <a:rPr lang="es-ES" sz="2800" b="1" dirty="0"/>
              <a:t>transitorias debido a la conmutación de </a:t>
            </a:r>
            <a:r>
              <a:rPr lang="es-ES" sz="2800" b="1" dirty="0" smtClean="0"/>
              <a:t>transformadores</a:t>
            </a:r>
            <a:r>
              <a:rPr lang="es-ES" sz="2800" b="1" dirty="0"/>
              <a:t>, corriente de energización, corrientes </a:t>
            </a:r>
            <a:r>
              <a:rPr lang="es-ES" sz="2800" b="1" dirty="0" smtClean="0"/>
              <a:t>altas </a:t>
            </a:r>
            <a:r>
              <a:rPr lang="es-ES" sz="2800" b="1" dirty="0"/>
              <a:t>de </a:t>
            </a:r>
            <a:r>
              <a:rPr lang="es-ES" sz="2800" b="1" dirty="0" smtClean="0"/>
              <a:t>arranque </a:t>
            </a:r>
            <a:r>
              <a:rPr lang="es-ES" sz="2800" b="1" dirty="0"/>
              <a:t>del motor después de eliminar fallas </a:t>
            </a:r>
            <a:r>
              <a:rPr lang="es-ES" sz="2800" b="1" dirty="0" smtClean="0"/>
              <a:t>externas</a:t>
            </a:r>
            <a:r>
              <a:rPr lang="es-ES" sz="2800" b="1" dirty="0"/>
              <a:t>;</a:t>
            </a:r>
          </a:p>
          <a:p>
            <a:pPr marL="514350" indent="-514350" algn="just">
              <a:buFont typeface="+mj-lt"/>
              <a:buAutoNum type="arabicPeriod"/>
            </a:pPr>
            <a:r>
              <a:rPr lang="es-ES" sz="2800" b="1" dirty="0" smtClean="0"/>
              <a:t>Relación de </a:t>
            </a:r>
            <a:r>
              <a:rPr lang="es-ES" sz="2800" b="1" dirty="0" err="1" smtClean="0"/>
              <a:t>Drop</a:t>
            </a:r>
            <a:r>
              <a:rPr lang="es-ES" sz="2800" b="1" dirty="0" smtClean="0"/>
              <a:t> off/pickup, que se denomina relación de </a:t>
            </a:r>
            <a:r>
              <a:rPr lang="es-ES" sz="2800" b="1" dirty="0" err="1" smtClean="0"/>
              <a:t>reset</a:t>
            </a:r>
            <a:r>
              <a:rPr lang="es-ES" sz="2800" b="1" dirty="0" smtClean="0"/>
              <a:t>.</a:t>
            </a:r>
          </a:p>
          <a:p>
            <a:pPr marL="514350" indent="-514350" algn="just">
              <a:buFont typeface="+mj-lt"/>
              <a:buAutoNum type="arabicPeriod"/>
            </a:pPr>
            <a:endParaRPr lang="es-ES" sz="2800" b="1" dirty="0"/>
          </a:p>
          <a:p>
            <a:pPr marL="514350" indent="-514350" algn="just">
              <a:buFont typeface="+mj-lt"/>
              <a:buAutoNum type="arabicPeriod"/>
            </a:pPr>
            <a:endParaRPr lang="es-ES" sz="2800" b="1" dirty="0"/>
          </a:p>
          <a:p>
            <a:pPr algn="just"/>
            <a:r>
              <a:rPr lang="es-ES" sz="2800" dirty="0"/>
              <a:t>dónde:</a:t>
            </a:r>
          </a:p>
          <a:p>
            <a:pPr algn="just"/>
            <a:r>
              <a:rPr lang="es-ES" sz="2800" dirty="0"/>
              <a:t>K = factor de seguridad = 1.2 </a:t>
            </a:r>
            <a:endParaRPr lang="es-ES" sz="2800" dirty="0" smtClean="0"/>
          </a:p>
          <a:p>
            <a:pPr algn="just"/>
            <a:r>
              <a:rPr lang="es-ES" sz="2800" dirty="0" smtClean="0"/>
              <a:t>R </a:t>
            </a:r>
            <a:r>
              <a:rPr lang="es-ES" sz="2800" dirty="0"/>
              <a:t>= factor de reinicio, que </a:t>
            </a:r>
            <a:r>
              <a:rPr lang="es-ES" sz="2800" dirty="0" smtClean="0"/>
              <a:t>depende </a:t>
            </a:r>
            <a:r>
              <a:rPr lang="es-ES" sz="2800" dirty="0"/>
              <a:t>del </a:t>
            </a:r>
            <a:r>
              <a:rPr lang="es-ES" sz="2800" dirty="0" smtClean="0"/>
              <a:t>perfil de </a:t>
            </a:r>
            <a:r>
              <a:rPr lang="es-ES" sz="2800" dirty="0"/>
              <a:t>carga</a:t>
            </a:r>
          </a:p>
          <a:p>
            <a:pPr algn="just"/>
            <a:r>
              <a:rPr lang="es-ES" sz="2800" dirty="0"/>
              <a:t>Ajustar en 2 para cargas </a:t>
            </a:r>
            <a:r>
              <a:rPr lang="es-ES" sz="2800" dirty="0" smtClean="0"/>
              <a:t>industriales</a:t>
            </a:r>
          </a:p>
          <a:p>
            <a:pPr algn="just"/>
            <a:r>
              <a:rPr lang="es-ES" sz="2800" dirty="0" smtClean="0"/>
              <a:t>Ajustar </a:t>
            </a:r>
            <a:r>
              <a:rPr lang="es-ES" sz="2800" dirty="0"/>
              <a:t>en 1,5 para cargas residenciales;</a:t>
            </a:r>
          </a:p>
          <a:p>
            <a:pPr algn="just"/>
            <a:r>
              <a:rPr lang="es-ES" sz="2800" dirty="0"/>
              <a:t>F = relación de </a:t>
            </a:r>
            <a:r>
              <a:rPr lang="es-ES" sz="2800" dirty="0" err="1" smtClean="0"/>
              <a:t>reset</a:t>
            </a:r>
            <a:r>
              <a:rPr lang="es-ES" sz="2800" dirty="0" smtClean="0"/>
              <a:t> </a:t>
            </a:r>
            <a:r>
              <a:rPr lang="es-ES" sz="2800" dirty="0"/>
              <a:t>= 0,85 para relés </a:t>
            </a:r>
            <a:r>
              <a:rPr lang="es-ES" sz="2800" dirty="0" smtClean="0"/>
              <a:t>electromecánicos </a:t>
            </a:r>
            <a:r>
              <a:rPr lang="es-ES" sz="2800" dirty="0"/>
              <a:t>y ajustar en 0,9-0,95 para relés </a:t>
            </a:r>
            <a:r>
              <a:rPr lang="es-ES" sz="2800" dirty="0" smtClean="0"/>
              <a:t>estáticos </a:t>
            </a:r>
            <a:r>
              <a:rPr lang="es-ES" sz="2800" dirty="0"/>
              <a:t>y digitales;</a:t>
            </a:r>
          </a:p>
          <a:p>
            <a:pPr algn="just"/>
            <a:r>
              <a:rPr lang="es-ES" sz="2800" dirty="0"/>
              <a:t>IL Max = carga máxima esperada; </a:t>
            </a:r>
          </a:p>
          <a:p>
            <a:pPr algn="just"/>
            <a:r>
              <a:rPr lang="es-ES" sz="2800" dirty="0" err="1"/>
              <a:t>Iset</a:t>
            </a:r>
            <a:r>
              <a:rPr lang="es-ES" sz="2800" dirty="0"/>
              <a:t> = 2-2,5 IL Max</a:t>
            </a:r>
            <a:r>
              <a:rPr lang="es-ES" sz="2800" dirty="0" smtClean="0"/>
              <a:t>.</a:t>
            </a:r>
          </a:p>
        </p:txBody>
      </p:sp>
      <p:pic>
        <p:nvPicPr>
          <p:cNvPr id="3" name="Imagen 2"/>
          <p:cNvPicPr>
            <a:picLocks noChangeAspect="1"/>
          </p:cNvPicPr>
          <p:nvPr/>
        </p:nvPicPr>
        <p:blipFill>
          <a:blip r:embed="rId2"/>
          <a:stretch>
            <a:fillRect/>
          </a:stretch>
        </p:blipFill>
        <p:spPr>
          <a:xfrm>
            <a:off x="2266889" y="9120919"/>
            <a:ext cx="4391819" cy="479963"/>
          </a:xfrm>
          <a:prstGeom prst="rect">
            <a:avLst/>
          </a:prstGeom>
        </p:spPr>
      </p:pic>
    </p:spTree>
    <p:extLst>
      <p:ext uri="{BB962C8B-B14F-4D97-AF65-F5344CB8AC3E}">
        <p14:creationId xmlns:p14="http://schemas.microsoft.com/office/powerpoint/2010/main" val="3003896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0069" y="637643"/>
            <a:ext cx="22983316" cy="5262979"/>
          </a:xfrm>
          <a:prstGeom prst="rect">
            <a:avLst/>
          </a:prstGeom>
        </p:spPr>
        <p:txBody>
          <a:bodyPr wrap="square">
            <a:spAutoFit/>
          </a:bodyPr>
          <a:lstStyle/>
          <a:p>
            <a:pPr algn="just"/>
            <a:r>
              <a:rPr lang="es-ES" sz="2800" dirty="0" smtClean="0"/>
              <a:t>La performance de </a:t>
            </a:r>
            <a:r>
              <a:rPr lang="es-ES" sz="2800" dirty="0"/>
              <a:t>los relés de </a:t>
            </a:r>
            <a:r>
              <a:rPr lang="es-ES" sz="2800" dirty="0" err="1"/>
              <a:t>sobrecorriente</a:t>
            </a:r>
            <a:r>
              <a:rPr lang="es-ES" sz="2800" dirty="0"/>
              <a:t> se verifica </a:t>
            </a:r>
            <a:r>
              <a:rPr lang="es-ES" sz="2800" dirty="0" smtClean="0"/>
              <a:t>calculando </a:t>
            </a:r>
            <a:r>
              <a:rPr lang="es-ES" sz="2800" dirty="0"/>
              <a:t>el factor de sensibilidad, S, </a:t>
            </a:r>
            <a:r>
              <a:rPr lang="es-ES" sz="2800" dirty="0" smtClean="0"/>
              <a:t>que es la relación entre la </a:t>
            </a:r>
            <a:r>
              <a:rPr lang="es-ES" sz="2800" dirty="0"/>
              <a:t>corriente mínima </a:t>
            </a:r>
            <a:r>
              <a:rPr lang="es-ES" sz="2800" dirty="0" smtClean="0"/>
              <a:t>de cortocircuito </a:t>
            </a:r>
            <a:r>
              <a:rPr lang="es-ES" sz="2800" dirty="0"/>
              <a:t>que circula en el </a:t>
            </a:r>
            <a:r>
              <a:rPr lang="es-ES" sz="2800" dirty="0" smtClean="0"/>
              <a:t>relé </a:t>
            </a:r>
            <a:r>
              <a:rPr lang="es-ES" sz="2800" dirty="0"/>
              <a:t>en la </a:t>
            </a:r>
            <a:r>
              <a:rPr lang="es-ES" sz="2800" dirty="0" smtClean="0"/>
              <a:t>línea final protegida en </a:t>
            </a:r>
            <a:r>
              <a:rPr lang="es-ES" sz="2800" dirty="0"/>
              <a:t>un sistema </a:t>
            </a:r>
            <a:r>
              <a:rPr lang="es-ES" sz="2800" dirty="0" smtClean="0"/>
              <a:t>radial y la configuración </a:t>
            </a:r>
            <a:r>
              <a:rPr lang="es-ES" sz="2800" dirty="0"/>
              <a:t>del relé de la siguiente manera:</a:t>
            </a:r>
          </a:p>
          <a:p>
            <a:pPr lvl="4" algn="just"/>
            <a:r>
              <a:rPr lang="es-ES" sz="2800" b="1" dirty="0"/>
              <a:t>S = </a:t>
            </a:r>
            <a:r>
              <a:rPr lang="es-ES" sz="2800" b="1" dirty="0" err="1"/>
              <a:t>Isc</a:t>
            </a:r>
            <a:r>
              <a:rPr lang="es-ES" sz="2800" b="1" dirty="0"/>
              <a:t> mínima/ </a:t>
            </a:r>
            <a:r>
              <a:rPr lang="es-ES" sz="2800" b="1" dirty="0" err="1"/>
              <a:t>Iset</a:t>
            </a:r>
            <a:r>
              <a:rPr lang="es-ES" sz="2800" b="1" dirty="0"/>
              <a:t> debe ser &gt;</a:t>
            </a:r>
            <a:r>
              <a:rPr lang="es-ES" sz="2800" b="1" dirty="0" smtClean="0"/>
              <a:t>1.5</a:t>
            </a:r>
          </a:p>
          <a:p>
            <a:pPr algn="just"/>
            <a:endParaRPr lang="es-ES" sz="2800" dirty="0"/>
          </a:p>
          <a:p>
            <a:pPr algn="just"/>
            <a:r>
              <a:rPr lang="es-ES" sz="2800" b="1" dirty="0" smtClean="0"/>
              <a:t>19.1.2 PROTECCIÓN </a:t>
            </a:r>
            <a:r>
              <a:rPr lang="es-ES" sz="2800" b="1" dirty="0"/>
              <a:t>DE SOBRE CORRIENTE DE LA LÍNEA </a:t>
            </a:r>
            <a:r>
              <a:rPr lang="es-ES" sz="2800" b="1" dirty="0" smtClean="0"/>
              <a:t>DE TRANSMISIÓN</a:t>
            </a:r>
          </a:p>
          <a:p>
            <a:pPr algn="just"/>
            <a:endParaRPr lang="es-ES" sz="2800" dirty="0"/>
          </a:p>
          <a:p>
            <a:pPr algn="just"/>
            <a:r>
              <a:rPr lang="es-ES" sz="2800" dirty="0"/>
              <a:t>La Figura 19.1.1 ilustra la protección contra </a:t>
            </a:r>
            <a:r>
              <a:rPr lang="es-ES" sz="2800" dirty="0" err="1"/>
              <a:t>sobrecorriente</a:t>
            </a:r>
            <a:r>
              <a:rPr lang="es-ES" sz="2800" dirty="0"/>
              <a:t> </a:t>
            </a:r>
            <a:r>
              <a:rPr lang="es-ES" sz="2800" dirty="0" smtClean="0"/>
              <a:t>de </a:t>
            </a:r>
            <a:r>
              <a:rPr lang="es-ES" sz="2800" dirty="0"/>
              <a:t>una línea de transmisión de alta tensión.</a:t>
            </a:r>
          </a:p>
          <a:p>
            <a:pPr algn="just"/>
            <a:r>
              <a:rPr lang="es-ES" sz="2800" dirty="0" smtClean="0"/>
              <a:t>Los </a:t>
            </a:r>
            <a:r>
              <a:rPr lang="es-ES" sz="2800" dirty="0"/>
              <a:t>datos del circuito incluyen: </a:t>
            </a:r>
          </a:p>
          <a:p>
            <a:pPr algn="just"/>
            <a:r>
              <a:rPr lang="es-ES" sz="2800" b="1" dirty="0"/>
              <a:t>Relé de </a:t>
            </a:r>
            <a:r>
              <a:rPr lang="es-ES" sz="2800" b="1" dirty="0" err="1"/>
              <a:t>sobrecorriente</a:t>
            </a:r>
            <a:r>
              <a:rPr lang="es-ES" sz="2800" b="1" dirty="0"/>
              <a:t> tipo MCGG22. </a:t>
            </a:r>
          </a:p>
          <a:p>
            <a:pPr algn="just"/>
            <a:r>
              <a:rPr lang="es-ES" sz="2800" dirty="0" err="1"/>
              <a:t>Aplicacion</a:t>
            </a:r>
            <a:r>
              <a:rPr lang="es-ES" sz="2800" dirty="0"/>
              <a:t>:</a:t>
            </a:r>
          </a:p>
          <a:p>
            <a:pPr algn="just"/>
            <a:r>
              <a:rPr lang="es-ES" sz="2800" dirty="0"/>
              <a:t>Protección de respaldo </a:t>
            </a:r>
            <a:r>
              <a:rPr lang="es-ES" sz="2800" dirty="0" smtClean="0"/>
              <a:t>en 500 </a:t>
            </a:r>
            <a:r>
              <a:rPr lang="es-ES" sz="2800" dirty="0" err="1" smtClean="0"/>
              <a:t>kV</a:t>
            </a:r>
            <a:r>
              <a:rPr lang="es-ES" sz="2800" dirty="0" smtClean="0"/>
              <a:t>, nivel de falla en el extremo </a:t>
            </a:r>
            <a:r>
              <a:rPr lang="es-ES" sz="2800" dirty="0"/>
              <a:t>B= 12.000 MVA, ajuste de corriente </a:t>
            </a:r>
            <a:r>
              <a:rPr lang="es-ES" sz="2800" dirty="0" smtClean="0"/>
              <a:t>del relé en A </a:t>
            </a:r>
            <a:r>
              <a:rPr lang="es-ES" sz="2800" dirty="0"/>
              <a:t>= </a:t>
            </a:r>
            <a:r>
              <a:rPr lang="es-ES" sz="2800" dirty="0" smtClean="0"/>
              <a:t>800 </a:t>
            </a:r>
            <a:r>
              <a:rPr lang="es-ES" sz="2800" dirty="0"/>
              <a:t>A.</a:t>
            </a:r>
          </a:p>
          <a:p>
            <a:pPr algn="just"/>
            <a:r>
              <a:rPr lang="es-ES" sz="2800" dirty="0" err="1" smtClean="0"/>
              <a:t>Is</a:t>
            </a:r>
            <a:r>
              <a:rPr lang="es-ES" sz="2800" dirty="0" smtClean="0"/>
              <a:t> = 800 </a:t>
            </a:r>
            <a:r>
              <a:rPr lang="es-ES" sz="2800" dirty="0"/>
              <a:t>A</a:t>
            </a:r>
            <a:r>
              <a:rPr lang="es-ES" sz="2800" dirty="0" smtClean="0"/>
              <a:t>, Relación de transformador de corriente (</a:t>
            </a:r>
            <a:r>
              <a:rPr lang="es-ES" sz="2800" dirty="0"/>
              <a:t>CT</a:t>
            </a:r>
            <a:r>
              <a:rPr lang="es-ES" sz="2800" dirty="0" smtClean="0"/>
              <a:t>) = 1600/1</a:t>
            </a:r>
            <a:endParaRPr lang="es-ES" sz="2800" dirty="0"/>
          </a:p>
        </p:txBody>
      </p:sp>
      <p:pic>
        <p:nvPicPr>
          <p:cNvPr id="4" name="Imagen 3"/>
          <p:cNvPicPr>
            <a:picLocks noChangeAspect="1"/>
          </p:cNvPicPr>
          <p:nvPr/>
        </p:nvPicPr>
        <p:blipFill rotWithShape="1">
          <a:blip r:embed="rId2"/>
          <a:srcRect t="5067"/>
          <a:stretch/>
        </p:blipFill>
        <p:spPr>
          <a:xfrm>
            <a:off x="580070" y="5900622"/>
            <a:ext cx="10791316" cy="7252670"/>
          </a:xfrm>
          <a:prstGeom prst="rect">
            <a:avLst/>
          </a:prstGeom>
        </p:spPr>
      </p:pic>
    </p:spTree>
    <p:extLst>
      <p:ext uri="{BB962C8B-B14F-4D97-AF65-F5344CB8AC3E}">
        <p14:creationId xmlns:p14="http://schemas.microsoft.com/office/powerpoint/2010/main" val="23742722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11712" y="501160"/>
            <a:ext cx="10889334" cy="11151577"/>
          </a:xfrm>
          <a:prstGeom prst="rect">
            <a:avLst/>
          </a:prstGeom>
        </p:spPr>
      </p:pic>
    </p:spTree>
    <p:extLst>
      <p:ext uri="{BB962C8B-B14F-4D97-AF65-F5344CB8AC3E}">
        <p14:creationId xmlns:p14="http://schemas.microsoft.com/office/powerpoint/2010/main" val="2842870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8665" y="447358"/>
            <a:ext cx="23104720" cy="2246769"/>
          </a:xfrm>
          <a:prstGeom prst="rect">
            <a:avLst/>
          </a:prstGeom>
        </p:spPr>
        <p:txBody>
          <a:bodyPr wrap="square">
            <a:spAutoFit/>
          </a:bodyPr>
          <a:lstStyle/>
          <a:p>
            <a:r>
              <a:rPr lang="es-ES" sz="2800" b="1" dirty="0" smtClean="0"/>
              <a:t>19.1.3 PROTECCIÓN DE SOBRECORRIENTE DEL TRANSFORMADOR</a:t>
            </a:r>
            <a:endParaRPr lang="es-ES" sz="2800" dirty="0" smtClean="0"/>
          </a:p>
          <a:p>
            <a:r>
              <a:rPr lang="es-ES" sz="2800" dirty="0" smtClean="0"/>
              <a:t>La protección de </a:t>
            </a:r>
            <a:r>
              <a:rPr lang="es-ES" sz="2800" dirty="0" err="1" smtClean="0"/>
              <a:t>sobrecorriente</a:t>
            </a:r>
            <a:r>
              <a:rPr lang="es-ES" sz="2800" dirty="0" smtClean="0"/>
              <a:t> del transformador se ilustra en la Figura 19.1.2. </a:t>
            </a:r>
          </a:p>
          <a:p>
            <a:r>
              <a:rPr lang="es-ES" sz="2800" b="1" dirty="0" smtClean="0"/>
              <a:t>Datos del transformador:</a:t>
            </a:r>
          </a:p>
          <a:p>
            <a:r>
              <a:rPr lang="es-ES" sz="2800" b="1" dirty="0" smtClean="0"/>
              <a:t>250 MVA 220/66 </a:t>
            </a:r>
            <a:r>
              <a:rPr lang="es-ES" sz="2800" b="1" dirty="0" err="1" smtClean="0"/>
              <a:t>kV</a:t>
            </a:r>
            <a:r>
              <a:rPr lang="es-ES" sz="2800" b="1" dirty="0" smtClean="0"/>
              <a:t> </a:t>
            </a:r>
            <a:r>
              <a:rPr lang="es-ES" sz="2800" b="1" dirty="0" err="1" smtClean="0"/>
              <a:t>ZTr</a:t>
            </a:r>
            <a:r>
              <a:rPr lang="es-ES" sz="2800" b="1" dirty="0" smtClean="0"/>
              <a:t> % = 10% en </a:t>
            </a:r>
            <a:r>
              <a:rPr lang="es-ES" sz="2800" b="1" dirty="0" err="1" smtClean="0"/>
              <a:t>MVAb</a:t>
            </a:r>
            <a:r>
              <a:rPr lang="es-ES" sz="2800" b="1" dirty="0" smtClean="0"/>
              <a:t>=100</a:t>
            </a:r>
          </a:p>
          <a:p>
            <a:r>
              <a:rPr lang="es-ES" sz="2800" b="1" dirty="0" smtClean="0"/>
              <a:t>ajuste del relé R2 en el alimentador de baja tensión (LV)</a:t>
            </a:r>
          </a:p>
        </p:txBody>
      </p:sp>
      <p:pic>
        <p:nvPicPr>
          <p:cNvPr id="3" name="Imagen 2"/>
          <p:cNvPicPr>
            <a:picLocks noChangeAspect="1"/>
          </p:cNvPicPr>
          <p:nvPr/>
        </p:nvPicPr>
        <p:blipFill>
          <a:blip r:embed="rId2"/>
          <a:stretch>
            <a:fillRect/>
          </a:stretch>
        </p:blipFill>
        <p:spPr>
          <a:xfrm>
            <a:off x="13354049" y="447358"/>
            <a:ext cx="8099181" cy="4113702"/>
          </a:xfrm>
          <a:prstGeom prst="rect">
            <a:avLst/>
          </a:prstGeom>
        </p:spPr>
      </p:pic>
      <p:sp>
        <p:nvSpPr>
          <p:cNvPr id="4" name="Rectángulo 3"/>
          <p:cNvSpPr/>
          <p:nvPr/>
        </p:nvSpPr>
        <p:spPr>
          <a:xfrm>
            <a:off x="15464204" y="4561060"/>
            <a:ext cx="8099181" cy="954107"/>
          </a:xfrm>
          <a:prstGeom prst="rect">
            <a:avLst/>
          </a:prstGeom>
        </p:spPr>
        <p:txBody>
          <a:bodyPr wrap="square">
            <a:spAutoFit/>
          </a:bodyPr>
          <a:lstStyle/>
          <a:p>
            <a:r>
              <a:rPr lang="es-ES" sz="2800" b="1" dirty="0" smtClean="0"/>
              <a:t>FIGURA 19.1.2 Protección de </a:t>
            </a:r>
            <a:r>
              <a:rPr lang="es-ES" sz="2800" b="1" dirty="0" err="1" smtClean="0"/>
              <a:t>sobrecorriente</a:t>
            </a:r>
            <a:r>
              <a:rPr lang="es-ES" sz="2800" b="1" dirty="0" smtClean="0"/>
              <a:t> del transformador.</a:t>
            </a:r>
            <a:endParaRPr lang="es-ES" sz="2800" b="1" dirty="0"/>
          </a:p>
        </p:txBody>
      </p:sp>
      <p:pic>
        <p:nvPicPr>
          <p:cNvPr id="5" name="Imagen 4"/>
          <p:cNvPicPr>
            <a:picLocks noChangeAspect="1"/>
          </p:cNvPicPr>
          <p:nvPr/>
        </p:nvPicPr>
        <p:blipFill>
          <a:blip r:embed="rId3"/>
          <a:stretch>
            <a:fillRect/>
          </a:stretch>
        </p:blipFill>
        <p:spPr>
          <a:xfrm>
            <a:off x="458665" y="3125014"/>
            <a:ext cx="8591551" cy="6206555"/>
          </a:xfrm>
          <a:prstGeom prst="rect">
            <a:avLst/>
          </a:prstGeom>
        </p:spPr>
      </p:pic>
      <p:sp>
        <p:nvSpPr>
          <p:cNvPr id="6" name="Rectángulo 5"/>
          <p:cNvSpPr/>
          <p:nvPr/>
        </p:nvSpPr>
        <p:spPr>
          <a:xfrm>
            <a:off x="458665" y="9527845"/>
            <a:ext cx="12074525" cy="3970318"/>
          </a:xfrm>
          <a:prstGeom prst="rect">
            <a:avLst/>
          </a:prstGeom>
        </p:spPr>
        <p:txBody>
          <a:bodyPr>
            <a:spAutoFit/>
          </a:bodyPr>
          <a:lstStyle/>
          <a:p>
            <a:pPr algn="just"/>
            <a:r>
              <a:rPr lang="es-ES" sz="2800" dirty="0" smtClean="0"/>
              <a:t>Para una falla de 8747 A, el tiempo de funcionamiento será:</a:t>
            </a:r>
          </a:p>
          <a:p>
            <a:pPr algn="just"/>
            <a:r>
              <a:rPr lang="es-ES" sz="2800" b="1" dirty="0" err="1" smtClean="0"/>
              <a:t>t.op</a:t>
            </a:r>
            <a:r>
              <a:rPr lang="es-ES" sz="2800" b="1" dirty="0" smtClean="0"/>
              <a:t> = TR.TM = 2,54 x 0.4 = 1.016 s</a:t>
            </a:r>
          </a:p>
          <a:p>
            <a:pPr algn="just"/>
            <a:r>
              <a:rPr lang="es-ES" sz="2800" dirty="0" smtClean="0"/>
              <a:t>con un tiempo de e s c a l o n a m i e n t o d e Selectividad = 0,4s</a:t>
            </a:r>
          </a:p>
          <a:p>
            <a:pPr algn="just"/>
            <a:r>
              <a:rPr lang="es-ES" sz="2800" dirty="0" smtClean="0"/>
              <a:t>Entonces el tiempo de funcionamiento de R1 debería ser mayor a = 1.016 + 0.4 = 1.416 s </a:t>
            </a:r>
          </a:p>
          <a:p>
            <a:pPr algn="just"/>
            <a:r>
              <a:rPr lang="es-ES" sz="2800" dirty="0" smtClean="0"/>
              <a:t>Ajuste del Relé R1 en el lado HV de </a:t>
            </a:r>
            <a:r>
              <a:rPr lang="es-ES" sz="2800" dirty="0" err="1" smtClean="0"/>
              <a:t>Tr</a:t>
            </a:r>
            <a:endParaRPr lang="es-ES" sz="2800" dirty="0" smtClean="0"/>
          </a:p>
          <a:p>
            <a:pPr algn="just"/>
            <a:r>
              <a:rPr lang="es-ES" sz="2800" dirty="0" smtClean="0"/>
              <a:t>IF en el lado HV =2624 A</a:t>
            </a:r>
          </a:p>
          <a:p>
            <a:pPr algn="just"/>
            <a:r>
              <a:rPr lang="es-ES" sz="2800" dirty="0" smtClean="0"/>
              <a:t>Se debe ajustar el relé de la siguiente manera: </a:t>
            </a:r>
          </a:p>
          <a:p>
            <a:pPr algn="just"/>
            <a:r>
              <a:rPr lang="es-ES" sz="2800" dirty="0" err="1" smtClean="0"/>
              <a:t>Iset</a:t>
            </a:r>
            <a:r>
              <a:rPr lang="es-ES" sz="2800" dirty="0" smtClean="0"/>
              <a:t> =1,453 x </a:t>
            </a:r>
            <a:r>
              <a:rPr lang="es-ES" sz="2800" dirty="0" err="1" smtClean="0"/>
              <a:t>Itr</a:t>
            </a:r>
            <a:r>
              <a:rPr lang="es-ES" sz="2800" dirty="0" smtClean="0"/>
              <a:t> Lado de AT</a:t>
            </a:r>
            <a:endParaRPr lang="es-ES" sz="2800" dirty="0"/>
          </a:p>
        </p:txBody>
      </p:sp>
      <p:pic>
        <p:nvPicPr>
          <p:cNvPr id="7" name="Imagen 6"/>
          <p:cNvPicPr>
            <a:picLocks noChangeAspect="1"/>
          </p:cNvPicPr>
          <p:nvPr/>
        </p:nvPicPr>
        <p:blipFill>
          <a:blip r:embed="rId4"/>
          <a:stretch>
            <a:fillRect/>
          </a:stretch>
        </p:blipFill>
        <p:spPr>
          <a:xfrm>
            <a:off x="13568666" y="5515167"/>
            <a:ext cx="8400380" cy="7708464"/>
          </a:xfrm>
          <a:prstGeom prst="rect">
            <a:avLst/>
          </a:prstGeom>
        </p:spPr>
      </p:pic>
    </p:spTree>
    <p:extLst>
      <p:ext uri="{BB962C8B-B14F-4D97-AF65-F5344CB8AC3E}">
        <p14:creationId xmlns:p14="http://schemas.microsoft.com/office/powerpoint/2010/main" val="751242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8665" y="395952"/>
            <a:ext cx="23104720" cy="3970318"/>
          </a:xfrm>
          <a:prstGeom prst="rect">
            <a:avLst/>
          </a:prstGeom>
        </p:spPr>
        <p:txBody>
          <a:bodyPr wrap="square">
            <a:spAutoFit/>
          </a:bodyPr>
          <a:lstStyle/>
          <a:p>
            <a:pPr algn="just"/>
            <a:r>
              <a:rPr lang="es-ES" sz="2800" b="1" dirty="0" smtClean="0"/>
              <a:t>19.2 Protecciones de </a:t>
            </a:r>
            <a:r>
              <a:rPr lang="es-ES" sz="2800" b="1" dirty="0" err="1" smtClean="0"/>
              <a:t>sobrecorriente</a:t>
            </a:r>
            <a:r>
              <a:rPr lang="es-ES" sz="2800" b="1" dirty="0" smtClean="0"/>
              <a:t> de respaldo del alimentador</a:t>
            </a:r>
          </a:p>
          <a:p>
            <a:pPr algn="just"/>
            <a:r>
              <a:rPr lang="es-ES" sz="2800" b="1" dirty="0" smtClean="0"/>
              <a:t>19.2.1 INTRODUCCIÓN</a:t>
            </a:r>
          </a:p>
          <a:p>
            <a:pPr algn="just"/>
            <a:endParaRPr lang="es-ES" sz="2800" dirty="0" smtClean="0"/>
          </a:p>
          <a:p>
            <a:pPr algn="just"/>
            <a:r>
              <a:rPr lang="es-ES" sz="2800" dirty="0" smtClean="0"/>
              <a:t>La protección contra </a:t>
            </a:r>
            <a:r>
              <a:rPr lang="es-ES" sz="2800" dirty="0" err="1" smtClean="0"/>
              <a:t>sobrecorriente</a:t>
            </a:r>
            <a:r>
              <a:rPr lang="es-ES" sz="2800" dirty="0" smtClean="0"/>
              <a:t> aquí se usa como protección de respaldo, con un retardo de tiempo considerable, lo que significa que funciona como una segunda línea de defensa para proteger la línea si la protección principal o primaria no logra aislar la línea de la falla instantáneamente.</a:t>
            </a:r>
          </a:p>
          <a:p>
            <a:pPr algn="just"/>
            <a:endParaRPr lang="es-ES" sz="2800" dirty="0" smtClean="0"/>
          </a:p>
          <a:p>
            <a:pPr algn="just"/>
            <a:r>
              <a:rPr lang="es-ES" sz="2800" b="1" dirty="0" smtClean="0"/>
              <a:t>19.2.2 EJEMPLO RESUELTO</a:t>
            </a:r>
          </a:p>
          <a:p>
            <a:pPr algn="just"/>
            <a:endParaRPr lang="es-ES" sz="2800" dirty="0" smtClean="0"/>
          </a:p>
          <a:p>
            <a:pPr algn="just"/>
            <a:r>
              <a:rPr lang="es-ES" sz="2800" dirty="0" smtClean="0"/>
              <a:t>La Figura 19.2.1 da un ejemplo de protección de </a:t>
            </a:r>
            <a:r>
              <a:rPr lang="es-ES" sz="2800" dirty="0" err="1" smtClean="0"/>
              <a:t>sobrecorriente</a:t>
            </a:r>
            <a:r>
              <a:rPr lang="es-ES" sz="2800" dirty="0" smtClean="0"/>
              <a:t> de respaldo de línea.</a:t>
            </a:r>
            <a:endParaRPr lang="es-ES" sz="2800" dirty="0"/>
          </a:p>
        </p:txBody>
      </p:sp>
      <p:pic>
        <p:nvPicPr>
          <p:cNvPr id="3" name="Imagen 2"/>
          <p:cNvPicPr>
            <a:picLocks noChangeAspect="1"/>
          </p:cNvPicPr>
          <p:nvPr/>
        </p:nvPicPr>
        <p:blipFill>
          <a:blip r:embed="rId2"/>
          <a:stretch>
            <a:fillRect/>
          </a:stretch>
        </p:blipFill>
        <p:spPr>
          <a:xfrm>
            <a:off x="458665" y="4611428"/>
            <a:ext cx="10655972" cy="3477967"/>
          </a:xfrm>
          <a:prstGeom prst="rect">
            <a:avLst/>
          </a:prstGeom>
        </p:spPr>
      </p:pic>
      <p:sp>
        <p:nvSpPr>
          <p:cNvPr id="4" name="Rectángulo 3"/>
          <p:cNvSpPr/>
          <p:nvPr/>
        </p:nvSpPr>
        <p:spPr>
          <a:xfrm>
            <a:off x="458665" y="8072943"/>
            <a:ext cx="10655972" cy="523220"/>
          </a:xfrm>
          <a:prstGeom prst="rect">
            <a:avLst/>
          </a:prstGeom>
        </p:spPr>
        <p:txBody>
          <a:bodyPr wrap="square">
            <a:spAutoFit/>
          </a:bodyPr>
          <a:lstStyle/>
          <a:p>
            <a:r>
              <a:rPr lang="es-ES" sz="2800" b="1" dirty="0" smtClean="0"/>
              <a:t>FIGURA 19.2.1 Protección de </a:t>
            </a:r>
            <a:r>
              <a:rPr lang="es-ES" sz="2800" b="1" dirty="0" err="1" smtClean="0"/>
              <a:t>sobrecorriente</a:t>
            </a:r>
            <a:r>
              <a:rPr lang="es-ES" sz="2800" b="1" dirty="0" smtClean="0"/>
              <a:t> de respaldo de línea.</a:t>
            </a:r>
            <a:endParaRPr lang="es-ES" sz="2800" b="1" dirty="0"/>
          </a:p>
        </p:txBody>
      </p:sp>
      <p:sp>
        <p:nvSpPr>
          <p:cNvPr id="5" name="Rectángulo 4"/>
          <p:cNvSpPr/>
          <p:nvPr/>
        </p:nvSpPr>
        <p:spPr>
          <a:xfrm>
            <a:off x="458665" y="8704317"/>
            <a:ext cx="12074525" cy="1815882"/>
          </a:xfrm>
          <a:prstGeom prst="rect">
            <a:avLst/>
          </a:prstGeom>
        </p:spPr>
        <p:txBody>
          <a:bodyPr>
            <a:spAutoFit/>
          </a:bodyPr>
          <a:lstStyle/>
          <a:p>
            <a:pPr algn="just"/>
            <a:r>
              <a:rPr lang="es-ES" sz="2800" dirty="0" smtClean="0"/>
              <a:t>Corriente de carga máxima de línea AB 500 </a:t>
            </a:r>
            <a:r>
              <a:rPr lang="es-ES" sz="2800" dirty="0" err="1" smtClean="0"/>
              <a:t>kV</a:t>
            </a:r>
            <a:r>
              <a:rPr lang="es-ES" sz="2800" dirty="0" smtClean="0"/>
              <a:t> = IL Max = 51200 A</a:t>
            </a:r>
          </a:p>
          <a:p>
            <a:pPr algn="just"/>
            <a:r>
              <a:rPr lang="es-ES" sz="2800" dirty="0" smtClean="0"/>
              <a:t>Para relé OC en A (R): </a:t>
            </a:r>
          </a:p>
          <a:p>
            <a:pPr algn="just"/>
            <a:r>
              <a:rPr lang="es-ES" sz="2800" b="1" dirty="0" err="1" smtClean="0"/>
              <a:t>Iset</a:t>
            </a:r>
            <a:r>
              <a:rPr lang="es-ES" sz="2800" b="1" dirty="0" smtClean="0"/>
              <a:t> = 1.2 x IL Max= 1.2 x 1200/1000 = 1.44 A </a:t>
            </a:r>
          </a:p>
          <a:p>
            <a:pPr algn="just"/>
            <a:r>
              <a:rPr lang="es-ES" sz="2800" b="1" dirty="0" smtClean="0"/>
              <a:t>Cálculo de PSM:</a:t>
            </a:r>
            <a:endParaRPr lang="es-ES" sz="2800" b="1" dirty="0"/>
          </a:p>
        </p:txBody>
      </p:sp>
      <p:pic>
        <p:nvPicPr>
          <p:cNvPr id="6" name="Imagen 5"/>
          <p:cNvPicPr>
            <a:picLocks noChangeAspect="1"/>
          </p:cNvPicPr>
          <p:nvPr/>
        </p:nvPicPr>
        <p:blipFill>
          <a:blip r:embed="rId3"/>
          <a:stretch>
            <a:fillRect/>
          </a:stretch>
        </p:blipFill>
        <p:spPr>
          <a:xfrm>
            <a:off x="3154911" y="10131648"/>
            <a:ext cx="4676103" cy="2802562"/>
          </a:xfrm>
          <a:prstGeom prst="rect">
            <a:avLst/>
          </a:prstGeom>
        </p:spPr>
      </p:pic>
      <p:sp>
        <p:nvSpPr>
          <p:cNvPr id="7" name="Rectángulo 6"/>
          <p:cNvSpPr/>
          <p:nvPr/>
        </p:nvSpPr>
        <p:spPr>
          <a:xfrm>
            <a:off x="11488860" y="4426538"/>
            <a:ext cx="12074525" cy="7417415"/>
          </a:xfrm>
          <a:prstGeom prst="rect">
            <a:avLst/>
          </a:prstGeom>
        </p:spPr>
        <p:txBody>
          <a:bodyPr>
            <a:spAutoFit/>
          </a:bodyPr>
          <a:lstStyle/>
          <a:p>
            <a:pPr algn="just"/>
            <a:r>
              <a:rPr lang="es-ES" sz="2800" dirty="0" smtClean="0"/>
              <a:t>Usando una curva inversa estándar del relé OC, se tiene:</a:t>
            </a:r>
          </a:p>
          <a:p>
            <a:pPr algn="just"/>
            <a:endParaRPr lang="es-ES" sz="2800" dirty="0"/>
          </a:p>
          <a:p>
            <a:pPr algn="just"/>
            <a:endParaRPr lang="es-ES" sz="2800" dirty="0" smtClean="0"/>
          </a:p>
          <a:p>
            <a:pPr algn="just"/>
            <a:r>
              <a:rPr lang="es-ES" sz="2800" dirty="0" smtClean="0"/>
              <a:t>dónde TR = tiempo de operación del relé asumiendo que el relé operará en 1 s para esta falla, entonces </a:t>
            </a:r>
            <a:r>
              <a:rPr lang="es-ES" sz="2800" dirty="0" err="1" smtClean="0"/>
              <a:t>t.operación</a:t>
            </a:r>
            <a:r>
              <a:rPr lang="es-ES" sz="2800" dirty="0" smtClean="0"/>
              <a:t> = TM.TR, donde TM = multiplicador de tiempo.</a:t>
            </a:r>
          </a:p>
          <a:p>
            <a:pPr algn="just"/>
            <a:endParaRPr lang="es-ES" sz="2800" dirty="0"/>
          </a:p>
          <a:p>
            <a:pPr algn="just"/>
            <a:endParaRPr lang="es-ES" sz="2800" dirty="0" smtClean="0"/>
          </a:p>
          <a:p>
            <a:pPr algn="just"/>
            <a:r>
              <a:rPr lang="es-ES" sz="2800" dirty="0" smtClean="0"/>
              <a:t>Configuración del relé: </a:t>
            </a:r>
          </a:p>
          <a:p>
            <a:pPr algn="just"/>
            <a:r>
              <a:rPr lang="es-ES" sz="2800" dirty="0" err="1" smtClean="0"/>
              <a:t>Iset</a:t>
            </a:r>
            <a:r>
              <a:rPr lang="es-ES" sz="2800" dirty="0" smtClean="0"/>
              <a:t> = 1440 A= 1,44 A (secundario) </a:t>
            </a:r>
          </a:p>
          <a:p>
            <a:pPr algn="just"/>
            <a:r>
              <a:rPr lang="es-ES" sz="2800" dirty="0" smtClean="0"/>
              <a:t>PSM = 80 TM=0,65</a:t>
            </a:r>
          </a:p>
          <a:p>
            <a:pPr algn="just"/>
            <a:r>
              <a:rPr lang="es-ES" sz="2800" dirty="0" smtClean="0"/>
              <a:t>El tiempo de operación en una falla después del final B será:</a:t>
            </a:r>
          </a:p>
          <a:p>
            <a:pPr algn="just"/>
            <a:endParaRPr lang="es-ES" sz="2800" dirty="0"/>
          </a:p>
          <a:p>
            <a:pPr algn="just"/>
            <a:endParaRPr lang="es-ES" sz="2800" dirty="0" smtClean="0"/>
          </a:p>
          <a:p>
            <a:pPr algn="just"/>
            <a:endParaRPr lang="es-ES" sz="2800" dirty="0" smtClean="0"/>
          </a:p>
          <a:p>
            <a:pPr algn="just"/>
            <a:r>
              <a:rPr lang="es-ES" sz="2800" dirty="0" smtClean="0"/>
              <a:t>Para un relé de falla a tierra en el extremo A conectado a la conexión residual de los TC en el extremo A:</a:t>
            </a:r>
            <a:endParaRPr lang="es-ES" sz="2800" dirty="0"/>
          </a:p>
        </p:txBody>
      </p:sp>
      <p:pic>
        <p:nvPicPr>
          <p:cNvPr id="8" name="Imagen 7"/>
          <p:cNvPicPr>
            <a:picLocks noChangeAspect="1"/>
          </p:cNvPicPr>
          <p:nvPr/>
        </p:nvPicPr>
        <p:blipFill>
          <a:blip r:embed="rId4"/>
          <a:stretch>
            <a:fillRect/>
          </a:stretch>
        </p:blipFill>
        <p:spPr>
          <a:xfrm>
            <a:off x="16206909" y="4913069"/>
            <a:ext cx="4472599" cy="925024"/>
          </a:xfrm>
          <a:prstGeom prst="rect">
            <a:avLst/>
          </a:prstGeom>
        </p:spPr>
      </p:pic>
      <p:pic>
        <p:nvPicPr>
          <p:cNvPr id="9" name="Imagen 8"/>
          <p:cNvPicPr>
            <a:picLocks noChangeAspect="1"/>
          </p:cNvPicPr>
          <p:nvPr/>
        </p:nvPicPr>
        <p:blipFill>
          <a:blip r:embed="rId5"/>
          <a:stretch>
            <a:fillRect/>
          </a:stretch>
        </p:blipFill>
        <p:spPr>
          <a:xfrm>
            <a:off x="16216434" y="6827491"/>
            <a:ext cx="4463074" cy="934915"/>
          </a:xfrm>
          <a:prstGeom prst="rect">
            <a:avLst/>
          </a:prstGeom>
        </p:spPr>
      </p:pic>
      <p:pic>
        <p:nvPicPr>
          <p:cNvPr id="10" name="Imagen 9"/>
          <p:cNvPicPr>
            <a:picLocks noChangeAspect="1"/>
          </p:cNvPicPr>
          <p:nvPr/>
        </p:nvPicPr>
        <p:blipFill>
          <a:blip r:embed="rId6"/>
          <a:stretch>
            <a:fillRect/>
          </a:stretch>
        </p:blipFill>
        <p:spPr>
          <a:xfrm>
            <a:off x="16245742" y="9672504"/>
            <a:ext cx="3605091" cy="918288"/>
          </a:xfrm>
          <a:prstGeom prst="rect">
            <a:avLst/>
          </a:prstGeom>
        </p:spPr>
      </p:pic>
      <p:pic>
        <p:nvPicPr>
          <p:cNvPr id="11" name="Imagen 10"/>
          <p:cNvPicPr>
            <a:picLocks noChangeAspect="1"/>
          </p:cNvPicPr>
          <p:nvPr/>
        </p:nvPicPr>
        <p:blipFill>
          <a:blip r:embed="rId7"/>
          <a:stretch>
            <a:fillRect/>
          </a:stretch>
        </p:blipFill>
        <p:spPr>
          <a:xfrm>
            <a:off x="16245742" y="11676185"/>
            <a:ext cx="3917950" cy="824705"/>
          </a:xfrm>
          <a:prstGeom prst="rect">
            <a:avLst/>
          </a:prstGeom>
        </p:spPr>
      </p:pic>
    </p:spTree>
    <p:extLst>
      <p:ext uri="{BB962C8B-B14F-4D97-AF65-F5344CB8AC3E}">
        <p14:creationId xmlns:p14="http://schemas.microsoft.com/office/powerpoint/2010/main" val="25429011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2111" y="507129"/>
            <a:ext cx="23104720" cy="12157174"/>
          </a:xfrm>
          <a:prstGeom prst="rect">
            <a:avLst/>
          </a:prstGeom>
        </p:spPr>
        <p:txBody>
          <a:bodyPr wrap="square">
            <a:spAutoFit/>
          </a:bodyPr>
          <a:lstStyle/>
          <a:p>
            <a:pPr algn="just"/>
            <a:r>
              <a:rPr lang="es-ES" sz="2800" dirty="0" smtClean="0"/>
              <a:t>Para una falla monofásica en el extremo B, dibujamos el diagrama de red de secuencia como se muestra en la Figura 19.2.2.</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b="1" dirty="0" smtClean="0"/>
              <a:t>FIGURA 19.2.2 Redes de secuencia.</a:t>
            </a:r>
          </a:p>
          <a:p>
            <a:pPr algn="just"/>
            <a:r>
              <a:rPr lang="es-ES" sz="2800" dirty="0" smtClean="0"/>
              <a:t>Cálculo de PSM:</a:t>
            </a:r>
          </a:p>
          <a:p>
            <a:pPr algn="just"/>
            <a:r>
              <a:rPr lang="es-ES" sz="2800" b="1" dirty="0" err="1" smtClean="0"/>
              <a:t>If</a:t>
            </a:r>
            <a:r>
              <a:rPr lang="es-ES" sz="2800" b="1" dirty="0" smtClean="0"/>
              <a:t> = 29,3 KA </a:t>
            </a:r>
            <a:r>
              <a:rPr lang="es-ES" sz="2800" b="1" dirty="0" err="1" smtClean="0"/>
              <a:t>Iset</a:t>
            </a:r>
            <a:r>
              <a:rPr lang="es-ES" sz="2800" b="1" dirty="0" smtClean="0"/>
              <a:t> = 800 A</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r>
              <a:rPr lang="es-ES" sz="2800" dirty="0" smtClean="0"/>
              <a:t>Suponiendo que el relé operará en 1s para una falla en el extremo B:</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p:txBody>
      </p:sp>
      <p:pic>
        <p:nvPicPr>
          <p:cNvPr id="3" name="Imagen 2"/>
          <p:cNvPicPr>
            <a:picLocks noChangeAspect="1"/>
          </p:cNvPicPr>
          <p:nvPr/>
        </p:nvPicPr>
        <p:blipFill rotWithShape="1">
          <a:blip r:embed="rId2"/>
          <a:srcRect b="13731"/>
          <a:stretch/>
        </p:blipFill>
        <p:spPr>
          <a:xfrm>
            <a:off x="482110" y="995363"/>
            <a:ext cx="8544659" cy="3037376"/>
          </a:xfrm>
          <a:prstGeom prst="rect">
            <a:avLst/>
          </a:prstGeom>
        </p:spPr>
      </p:pic>
      <p:pic>
        <p:nvPicPr>
          <p:cNvPr id="4" name="Imagen 3"/>
          <p:cNvPicPr>
            <a:picLocks noChangeAspect="1"/>
          </p:cNvPicPr>
          <p:nvPr/>
        </p:nvPicPr>
        <p:blipFill>
          <a:blip r:embed="rId3"/>
          <a:stretch>
            <a:fillRect/>
          </a:stretch>
        </p:blipFill>
        <p:spPr>
          <a:xfrm>
            <a:off x="2134483" y="5206847"/>
            <a:ext cx="5239912" cy="4170149"/>
          </a:xfrm>
          <a:prstGeom prst="rect">
            <a:avLst/>
          </a:prstGeom>
        </p:spPr>
      </p:pic>
      <p:pic>
        <p:nvPicPr>
          <p:cNvPr id="5" name="Imagen 4"/>
          <p:cNvPicPr>
            <a:picLocks noChangeAspect="1"/>
          </p:cNvPicPr>
          <p:nvPr/>
        </p:nvPicPr>
        <p:blipFill>
          <a:blip r:embed="rId4"/>
          <a:stretch>
            <a:fillRect/>
          </a:stretch>
        </p:blipFill>
        <p:spPr>
          <a:xfrm>
            <a:off x="2134483" y="10059865"/>
            <a:ext cx="5239912" cy="2296257"/>
          </a:xfrm>
          <a:prstGeom prst="rect">
            <a:avLst/>
          </a:prstGeom>
        </p:spPr>
      </p:pic>
      <p:sp>
        <p:nvSpPr>
          <p:cNvPr id="6" name="Rectángulo 5"/>
          <p:cNvSpPr/>
          <p:nvPr/>
        </p:nvSpPr>
        <p:spPr>
          <a:xfrm>
            <a:off x="10798419" y="9376996"/>
            <a:ext cx="12074525" cy="3108543"/>
          </a:xfrm>
          <a:prstGeom prst="rect">
            <a:avLst/>
          </a:prstGeom>
        </p:spPr>
        <p:txBody>
          <a:bodyPr>
            <a:spAutoFit/>
          </a:bodyPr>
          <a:lstStyle/>
          <a:p>
            <a:r>
              <a:rPr lang="es-ES" sz="2800" dirty="0" smtClean="0"/>
              <a:t>Configuración del relé: </a:t>
            </a:r>
          </a:p>
          <a:p>
            <a:r>
              <a:rPr lang="es-ES" sz="2800" dirty="0" err="1" smtClean="0"/>
              <a:t>Iset</a:t>
            </a:r>
            <a:r>
              <a:rPr lang="es-ES" sz="2800" dirty="0" smtClean="0"/>
              <a:t> = 800 A</a:t>
            </a:r>
          </a:p>
          <a:p>
            <a:r>
              <a:rPr lang="es-ES" sz="2800" dirty="0" smtClean="0"/>
              <a:t>= 0,8 A secundario </a:t>
            </a:r>
          </a:p>
          <a:p>
            <a:r>
              <a:rPr lang="es-ES" sz="2800" dirty="0" smtClean="0"/>
              <a:t>PSM = 36 TM = 0,53</a:t>
            </a:r>
          </a:p>
          <a:p>
            <a:endParaRPr lang="es-ES" sz="2800" dirty="0"/>
          </a:p>
          <a:p>
            <a:endParaRPr lang="es-ES" sz="2800" dirty="0" smtClean="0"/>
          </a:p>
          <a:p>
            <a:r>
              <a:rPr lang="es-ES" sz="2800" dirty="0" smtClean="0"/>
              <a:t>= 0,998 s</a:t>
            </a:r>
            <a:endParaRPr lang="es-ES" sz="2800" dirty="0"/>
          </a:p>
        </p:txBody>
      </p:sp>
      <p:pic>
        <p:nvPicPr>
          <p:cNvPr id="7" name="Imagen 6"/>
          <p:cNvPicPr>
            <a:picLocks noChangeAspect="1"/>
          </p:cNvPicPr>
          <p:nvPr/>
        </p:nvPicPr>
        <p:blipFill>
          <a:blip r:embed="rId5"/>
          <a:stretch>
            <a:fillRect/>
          </a:stretch>
        </p:blipFill>
        <p:spPr>
          <a:xfrm>
            <a:off x="11143883" y="11207993"/>
            <a:ext cx="2876917" cy="843330"/>
          </a:xfrm>
          <a:prstGeom prst="rect">
            <a:avLst/>
          </a:prstGeom>
        </p:spPr>
      </p:pic>
    </p:spTree>
    <p:extLst>
      <p:ext uri="{BB962C8B-B14F-4D97-AF65-F5344CB8AC3E}">
        <p14:creationId xmlns:p14="http://schemas.microsoft.com/office/powerpoint/2010/main" val="10336200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05558" y="377790"/>
            <a:ext cx="23175057" cy="8771632"/>
          </a:xfrm>
          <a:prstGeom prst="rect">
            <a:avLst/>
          </a:prstGeom>
        </p:spPr>
        <p:txBody>
          <a:bodyPr wrap="square">
            <a:spAutoFit/>
          </a:bodyPr>
          <a:lstStyle/>
          <a:p>
            <a:pPr algn="just"/>
            <a:r>
              <a:rPr lang="es-ES" sz="6000" b="1" dirty="0" smtClean="0"/>
              <a:t>19.3 Protección diferencial de </a:t>
            </a:r>
            <a:r>
              <a:rPr lang="es-ES" sz="6000" b="1" dirty="0" err="1" smtClean="0"/>
              <a:t>feeder</a:t>
            </a:r>
            <a:endParaRPr lang="es-ES" sz="6000" b="1" dirty="0" smtClean="0"/>
          </a:p>
          <a:p>
            <a:pPr algn="just"/>
            <a:r>
              <a:rPr lang="es-ES" sz="2800" b="1" dirty="0" smtClean="0"/>
              <a:t>19.3.1 INTRODUCCIÓN</a:t>
            </a:r>
          </a:p>
          <a:p>
            <a:pPr algn="just"/>
            <a:endParaRPr lang="es-ES" sz="2800" dirty="0" smtClean="0"/>
          </a:p>
          <a:p>
            <a:pPr algn="just"/>
            <a:r>
              <a:rPr lang="es-ES" sz="2800" dirty="0" smtClean="0"/>
              <a:t>Esta protección se usa para proteger líneas de transmisión aéreas y se usa comúnmente como principal 2 en servicios públicos. La desventaja de esta protección es la zona ciega, que no está protegida por esta protección, es decir, la zona entre el interruptor automático (CB) y el transformador de corriente en un extremo, ya que esta zona está protegida por protecciones de respaldo (Figura 19.3.1).</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a:p>
          <a:p>
            <a:pPr algn="just"/>
            <a:endParaRPr lang="es-ES" sz="2800" b="1" dirty="0" smtClean="0"/>
          </a:p>
          <a:p>
            <a:pPr algn="just"/>
            <a:r>
              <a:rPr lang="es-ES" sz="2800" b="1" dirty="0" smtClean="0"/>
              <a:t>19.3.2 EJEMPLO TRABAJADO</a:t>
            </a:r>
          </a:p>
          <a:p>
            <a:pPr algn="just"/>
            <a:r>
              <a:rPr lang="es-ES" sz="2800" b="1" dirty="0" smtClean="0"/>
              <a:t>Ejemplo resuelto:</a:t>
            </a:r>
          </a:p>
          <a:p>
            <a:pPr algn="just"/>
            <a:r>
              <a:rPr lang="es-ES" sz="2800" dirty="0" smtClean="0"/>
              <a:t>Línea A-B 500 </a:t>
            </a:r>
            <a:r>
              <a:rPr lang="es-ES" sz="2800" dirty="0" err="1" smtClean="0"/>
              <a:t>kV</a:t>
            </a:r>
            <a:r>
              <a:rPr lang="es-ES" sz="2800" dirty="0" smtClean="0"/>
              <a:t> B=1.877 CT=1200/1 en ambos lados, seleccionar la característica del relé que se muestra en la Figura 19.3.2</a:t>
            </a:r>
            <a:endParaRPr lang="es-ES" sz="2800" dirty="0"/>
          </a:p>
        </p:txBody>
      </p:sp>
      <p:pic>
        <p:nvPicPr>
          <p:cNvPr id="4" name="Imagen 3"/>
          <p:cNvPicPr>
            <a:picLocks noChangeAspect="1"/>
          </p:cNvPicPr>
          <p:nvPr/>
        </p:nvPicPr>
        <p:blipFill>
          <a:blip r:embed="rId2"/>
          <a:stretch>
            <a:fillRect/>
          </a:stretch>
        </p:blipFill>
        <p:spPr>
          <a:xfrm>
            <a:off x="7010400" y="3644778"/>
            <a:ext cx="9917723" cy="2943591"/>
          </a:xfrm>
          <a:prstGeom prst="rect">
            <a:avLst/>
          </a:prstGeom>
        </p:spPr>
      </p:pic>
      <p:sp>
        <p:nvSpPr>
          <p:cNvPr id="5" name="Rectángulo 4"/>
          <p:cNvSpPr/>
          <p:nvPr/>
        </p:nvSpPr>
        <p:spPr>
          <a:xfrm>
            <a:off x="8503621" y="6888227"/>
            <a:ext cx="7095404" cy="523220"/>
          </a:xfrm>
          <a:prstGeom prst="rect">
            <a:avLst/>
          </a:prstGeom>
        </p:spPr>
        <p:txBody>
          <a:bodyPr wrap="none">
            <a:spAutoFit/>
          </a:bodyPr>
          <a:lstStyle/>
          <a:p>
            <a:r>
              <a:rPr lang="es-ES" sz="2800" b="1" dirty="0" smtClean="0"/>
              <a:t>FIGURA 19.3.1 Protección diferencial de línea.</a:t>
            </a:r>
            <a:endParaRPr lang="es-ES" sz="2800" b="1" dirty="0"/>
          </a:p>
        </p:txBody>
      </p:sp>
      <p:pic>
        <p:nvPicPr>
          <p:cNvPr id="6" name="Imagen 5"/>
          <p:cNvPicPr>
            <a:picLocks noChangeAspect="1"/>
          </p:cNvPicPr>
          <p:nvPr/>
        </p:nvPicPr>
        <p:blipFill>
          <a:blip r:embed="rId3"/>
          <a:stretch>
            <a:fillRect/>
          </a:stretch>
        </p:blipFill>
        <p:spPr>
          <a:xfrm>
            <a:off x="7010400" y="9149422"/>
            <a:ext cx="9917723" cy="4238332"/>
          </a:xfrm>
          <a:prstGeom prst="rect">
            <a:avLst/>
          </a:prstGeom>
        </p:spPr>
      </p:pic>
      <p:sp>
        <p:nvSpPr>
          <p:cNvPr id="7" name="Rectángulo 6"/>
          <p:cNvSpPr/>
          <p:nvPr/>
        </p:nvSpPr>
        <p:spPr>
          <a:xfrm>
            <a:off x="1841990" y="11031655"/>
            <a:ext cx="5168410" cy="954107"/>
          </a:xfrm>
          <a:prstGeom prst="rect">
            <a:avLst/>
          </a:prstGeom>
        </p:spPr>
        <p:txBody>
          <a:bodyPr wrap="square">
            <a:spAutoFit/>
          </a:bodyPr>
          <a:lstStyle/>
          <a:p>
            <a:r>
              <a:rPr lang="es-ES" sz="2800" b="1" dirty="0" smtClean="0"/>
              <a:t>FIGURA 19.3.2 Característica de protección diferencial de línea.</a:t>
            </a:r>
            <a:endParaRPr lang="es-ES" sz="2800" b="1" dirty="0"/>
          </a:p>
        </p:txBody>
      </p:sp>
    </p:spTree>
    <p:extLst>
      <p:ext uri="{BB962C8B-B14F-4D97-AF65-F5344CB8AC3E}">
        <p14:creationId xmlns:p14="http://schemas.microsoft.com/office/powerpoint/2010/main" val="3496594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86533" y="787277"/>
            <a:ext cx="7957467" cy="12483245"/>
          </a:xfrm>
          <a:prstGeom prst="rect">
            <a:avLst/>
          </a:prstGeom>
        </p:spPr>
      </p:pic>
    </p:spTree>
    <p:extLst>
      <p:ext uri="{BB962C8B-B14F-4D97-AF65-F5344CB8AC3E}">
        <p14:creationId xmlns:p14="http://schemas.microsoft.com/office/powerpoint/2010/main" val="3763094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5806"/>
            <a:ext cx="22930338" cy="13080504"/>
          </a:xfrm>
          <a:prstGeom prst="rect">
            <a:avLst/>
          </a:prstGeom>
        </p:spPr>
        <p:txBody>
          <a:bodyPr wrap="square">
            <a:spAutoFit/>
          </a:bodyPr>
          <a:lstStyle/>
          <a:p>
            <a:pPr algn="just"/>
            <a:r>
              <a:rPr lang="es-ES" sz="6000" b="1" dirty="0" smtClean="0"/>
              <a:t>19.4 Configuración de la protección de distancia</a:t>
            </a:r>
          </a:p>
          <a:p>
            <a:pPr algn="just"/>
            <a:r>
              <a:rPr lang="es-ES" sz="2800" b="1" dirty="0" smtClean="0"/>
              <a:t>19.4.1 INTRODUCCIÓN</a:t>
            </a:r>
          </a:p>
          <a:p>
            <a:pPr algn="just"/>
            <a:endParaRPr lang="es-ES" sz="2800" dirty="0" smtClean="0"/>
          </a:p>
          <a:p>
            <a:pPr algn="just"/>
            <a:r>
              <a:rPr lang="es-ES" sz="2800" dirty="0" smtClean="0"/>
              <a:t>La protección de distancia se utiliza ampliamente como protección principal, protección primaria, en líneas de transmisión aéreas y tiene la ventaja de que brinda protección de respaldo para las líneas adyacentes. Sin embargo, tiene la desventaja de que no tiene mediciones precisas para fallas cercanas al extremo remoto de la línea debido a los errores en las mediciones del CT y PT y la naturaleza transitoria de la corriente de cortocircuito, también debido a la resistencia arco de falla de la torre, lo que llamamos protección de distancia de </a:t>
            </a:r>
            <a:r>
              <a:rPr lang="es-ES" sz="2800" dirty="0" err="1" smtClean="0"/>
              <a:t>sobrealcance</a:t>
            </a:r>
            <a:r>
              <a:rPr lang="es-ES" sz="2800" dirty="0" smtClean="0"/>
              <a:t> e insuficiente, que no es precisa en la medición en líneas de transmisión cortas debido al efecto de la relación de impedancia del sistema.</a:t>
            </a:r>
          </a:p>
          <a:p>
            <a:pPr algn="just"/>
            <a:endParaRPr lang="es-ES" sz="2800" dirty="0" smtClean="0"/>
          </a:p>
          <a:p>
            <a:pPr algn="just"/>
            <a:r>
              <a:rPr lang="es-ES" sz="2800" b="1" dirty="0" smtClean="0"/>
              <a:t>19.4.2 EJEMPLOS RESUELTOS</a:t>
            </a:r>
          </a:p>
          <a:p>
            <a:pPr algn="just"/>
            <a:r>
              <a:rPr lang="es-ES" sz="2800" b="1" dirty="0" smtClean="0"/>
              <a:t>Ejemplo resuelto 1</a:t>
            </a:r>
          </a:p>
          <a:p>
            <a:pPr algn="just"/>
            <a:endParaRPr lang="es-ES" sz="2800" dirty="0" smtClean="0"/>
          </a:p>
          <a:p>
            <a:pPr algn="just"/>
            <a:r>
              <a:rPr lang="es-ES" sz="2800" dirty="0" smtClean="0"/>
              <a:t>La mayor parte de la protección de distancia está configurada para tener tres zonas y una zona de inicio de respaldo. La configuración de la primera zona es la siguiente para un relé en el extremo A:</a:t>
            </a:r>
          </a:p>
          <a:p>
            <a:pPr lvl="1" algn="just"/>
            <a:r>
              <a:rPr lang="es-ES" sz="2800" b="1" dirty="0" smtClean="0"/>
              <a:t>Z1 = 0,85 ZL, t1 =0 instantáneo </a:t>
            </a:r>
          </a:p>
          <a:p>
            <a:pPr algn="just"/>
            <a:r>
              <a:rPr lang="es-ES" sz="2800" dirty="0" smtClean="0"/>
              <a:t>donde ZL = impedancia de línea.</a:t>
            </a:r>
          </a:p>
          <a:p>
            <a:pPr algn="just"/>
            <a:r>
              <a:rPr lang="es-ES" sz="2800" dirty="0" smtClean="0"/>
              <a:t>La configuración de la zona 2 del segundo escalón es la siguiente, para un relé en el extremo A (Figura 19.4.1):</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ctr"/>
            <a:r>
              <a:rPr lang="es-ES" sz="2800" b="1" dirty="0" smtClean="0"/>
              <a:t>FIGURA 19.4.1 Configuración de la protección de distancia: </a:t>
            </a:r>
          </a:p>
        </p:txBody>
      </p:sp>
      <p:pic>
        <p:nvPicPr>
          <p:cNvPr id="3" name="Imagen 2"/>
          <p:cNvPicPr>
            <a:picLocks noChangeAspect="1"/>
          </p:cNvPicPr>
          <p:nvPr/>
        </p:nvPicPr>
        <p:blipFill rotWithShape="1">
          <a:blip r:embed="rId2"/>
          <a:srcRect t="2095"/>
          <a:stretch/>
        </p:blipFill>
        <p:spPr>
          <a:xfrm>
            <a:off x="7713785" y="8299938"/>
            <a:ext cx="8698524" cy="4572000"/>
          </a:xfrm>
          <a:prstGeom prst="rect">
            <a:avLst/>
          </a:prstGeom>
        </p:spPr>
      </p:pic>
    </p:spTree>
    <p:extLst>
      <p:ext uri="{BB962C8B-B14F-4D97-AF65-F5344CB8AC3E}">
        <p14:creationId xmlns:p14="http://schemas.microsoft.com/office/powerpoint/2010/main" val="1463843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5806"/>
            <a:ext cx="22930338" cy="13018949"/>
          </a:xfrm>
          <a:prstGeom prst="rect">
            <a:avLst/>
          </a:prstGeom>
        </p:spPr>
        <p:txBody>
          <a:bodyPr wrap="square">
            <a:spAutoFit/>
          </a:bodyPr>
          <a:lstStyle/>
          <a:p>
            <a:pPr algn="just"/>
            <a:r>
              <a:rPr lang="es-ES" sz="2800" dirty="0" smtClean="0"/>
              <a:t>Ejemplo 1.El ajuste de la zona Z2 es el valor más bajo de los siguientes:</a:t>
            </a:r>
          </a:p>
          <a:p>
            <a:pPr algn="just"/>
            <a:endParaRPr lang="es-ES" sz="2800" dirty="0"/>
          </a:p>
          <a:p>
            <a:pPr algn="just"/>
            <a:endParaRPr lang="es-ES" sz="2800" dirty="0" smtClean="0"/>
          </a:p>
          <a:p>
            <a:pPr algn="just"/>
            <a:endParaRPr lang="es-ES" sz="2800" dirty="0"/>
          </a:p>
          <a:p>
            <a:pPr algn="just"/>
            <a:endParaRPr lang="es-ES" sz="2800" b="1" dirty="0" smtClean="0"/>
          </a:p>
          <a:p>
            <a:pPr algn="just"/>
            <a:r>
              <a:rPr lang="es-ES" sz="2800" b="1" dirty="0" smtClean="0"/>
              <a:t>Ejemplo resuelto 2</a:t>
            </a:r>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ctr"/>
            <a:r>
              <a:rPr lang="es-ES" sz="2800" b="1" dirty="0" smtClean="0"/>
              <a:t>FIGURA 19.4.2 Configuración de la aplicación de protección de distancia: Ejemplo 2.</a:t>
            </a:r>
          </a:p>
          <a:p>
            <a:pPr algn="just"/>
            <a:endParaRPr lang="es-ES" sz="2800" dirty="0" smtClean="0"/>
          </a:p>
          <a:p>
            <a:pPr algn="just"/>
            <a:r>
              <a:rPr lang="es-ES" sz="2800" dirty="0" smtClean="0"/>
              <a:t>Para la siguiente configuración de red, la configuración de la zona 2 será la sigue para un relé en el extremo A: </a:t>
            </a:r>
          </a:p>
          <a:p>
            <a:pPr algn="just"/>
            <a:r>
              <a:rPr lang="es-ES" sz="2800" dirty="0" smtClean="0"/>
              <a:t>donde</a:t>
            </a:r>
          </a:p>
          <a:p>
            <a:pPr algn="just"/>
            <a:r>
              <a:rPr lang="es-ES" sz="2800" dirty="0" smtClean="0"/>
              <a:t>I2=/I- 1se llama factor de in-</a:t>
            </a:r>
            <a:r>
              <a:rPr lang="es-ES" sz="2800" dirty="0" err="1" smtClean="0"/>
              <a:t>feed</a:t>
            </a:r>
            <a:r>
              <a:rPr lang="es-ES" sz="2800" dirty="0" smtClean="0"/>
              <a:t> "F“</a:t>
            </a:r>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dirty="0" smtClean="0"/>
              <a:t>En general:</a:t>
            </a:r>
          </a:p>
          <a:p>
            <a:pPr algn="just"/>
            <a:endParaRPr lang="es-ES" sz="2800" dirty="0"/>
          </a:p>
          <a:p>
            <a:pPr algn="just"/>
            <a:endParaRPr lang="es-ES" sz="2800" dirty="0" smtClean="0"/>
          </a:p>
          <a:p>
            <a:pPr algn="just"/>
            <a:endParaRPr lang="es-ES" sz="2800" dirty="0"/>
          </a:p>
        </p:txBody>
      </p:sp>
      <p:pic>
        <p:nvPicPr>
          <p:cNvPr id="4" name="Imagen 3"/>
          <p:cNvPicPr>
            <a:picLocks noChangeAspect="1"/>
          </p:cNvPicPr>
          <p:nvPr/>
        </p:nvPicPr>
        <p:blipFill>
          <a:blip r:embed="rId2"/>
          <a:stretch>
            <a:fillRect/>
          </a:stretch>
        </p:blipFill>
        <p:spPr>
          <a:xfrm>
            <a:off x="2702107" y="1039689"/>
            <a:ext cx="4097277" cy="1000125"/>
          </a:xfrm>
          <a:prstGeom prst="rect">
            <a:avLst/>
          </a:prstGeom>
        </p:spPr>
      </p:pic>
      <p:pic>
        <p:nvPicPr>
          <p:cNvPr id="5" name="Imagen 4"/>
          <p:cNvPicPr>
            <a:picLocks noChangeAspect="1"/>
          </p:cNvPicPr>
          <p:nvPr/>
        </p:nvPicPr>
        <p:blipFill>
          <a:blip r:embed="rId3"/>
          <a:stretch>
            <a:fillRect/>
          </a:stretch>
        </p:blipFill>
        <p:spPr>
          <a:xfrm>
            <a:off x="8358553" y="2886440"/>
            <a:ext cx="7338646" cy="4663221"/>
          </a:xfrm>
          <a:prstGeom prst="rect">
            <a:avLst/>
          </a:prstGeom>
        </p:spPr>
      </p:pic>
      <p:pic>
        <p:nvPicPr>
          <p:cNvPr id="6" name="Imagen 5"/>
          <p:cNvPicPr>
            <a:picLocks noChangeAspect="1"/>
          </p:cNvPicPr>
          <p:nvPr/>
        </p:nvPicPr>
        <p:blipFill>
          <a:blip r:embed="rId4"/>
          <a:stretch>
            <a:fillRect/>
          </a:stretch>
        </p:blipFill>
        <p:spPr>
          <a:xfrm>
            <a:off x="6031095" y="10060294"/>
            <a:ext cx="4261767" cy="1568997"/>
          </a:xfrm>
          <a:prstGeom prst="rect">
            <a:avLst/>
          </a:prstGeom>
        </p:spPr>
      </p:pic>
      <p:pic>
        <p:nvPicPr>
          <p:cNvPr id="7" name="Imagen 6"/>
          <p:cNvPicPr>
            <a:picLocks noChangeAspect="1"/>
          </p:cNvPicPr>
          <p:nvPr/>
        </p:nvPicPr>
        <p:blipFill>
          <a:blip r:embed="rId5"/>
          <a:stretch>
            <a:fillRect/>
          </a:stretch>
        </p:blipFill>
        <p:spPr>
          <a:xfrm>
            <a:off x="6512474" y="11970360"/>
            <a:ext cx="3780388" cy="901578"/>
          </a:xfrm>
          <a:prstGeom prst="rect">
            <a:avLst/>
          </a:prstGeom>
        </p:spPr>
      </p:pic>
    </p:spTree>
    <p:extLst>
      <p:ext uri="{BB962C8B-B14F-4D97-AF65-F5344CB8AC3E}">
        <p14:creationId xmlns:p14="http://schemas.microsoft.com/office/powerpoint/2010/main" val="4098053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5806"/>
            <a:ext cx="22930338" cy="13449836"/>
          </a:xfrm>
          <a:prstGeom prst="rect">
            <a:avLst/>
          </a:prstGeom>
        </p:spPr>
        <p:txBody>
          <a:bodyPr wrap="square">
            <a:spAutoFit/>
          </a:bodyPr>
          <a:lstStyle/>
          <a:p>
            <a:pPr algn="just"/>
            <a:r>
              <a:rPr lang="es-ES" sz="2800" b="1" dirty="0" smtClean="0"/>
              <a:t>t2 se establece en 0,5 s.</a:t>
            </a:r>
          </a:p>
          <a:p>
            <a:pPr algn="just"/>
            <a:r>
              <a:rPr lang="es-ES" sz="2800" dirty="0" smtClean="0"/>
              <a:t>El ajuste de la zona 3 en general es:</a:t>
            </a:r>
          </a:p>
          <a:p>
            <a:pPr algn="just"/>
            <a:endParaRPr lang="es-ES" sz="2800" dirty="0"/>
          </a:p>
          <a:p>
            <a:pPr algn="just"/>
            <a:endParaRPr lang="es-ES" sz="2800" dirty="0" smtClean="0"/>
          </a:p>
          <a:p>
            <a:pPr algn="just"/>
            <a:endParaRPr lang="es-ES" sz="2800" dirty="0"/>
          </a:p>
          <a:p>
            <a:pPr algn="just"/>
            <a:r>
              <a:rPr lang="es-ES" sz="2800" b="1" dirty="0" smtClean="0"/>
              <a:t>t3 se establece en 0,9 s.</a:t>
            </a:r>
          </a:p>
          <a:p>
            <a:pPr algn="just"/>
            <a:endParaRPr lang="es-ES" sz="2800" dirty="0"/>
          </a:p>
          <a:p>
            <a:pPr algn="just"/>
            <a:r>
              <a:rPr lang="es-ES" sz="2800" b="1" dirty="0" smtClean="0"/>
              <a:t>Final (Escalón de </a:t>
            </a:r>
            <a:r>
              <a:rPr lang="es-ES" sz="2800" b="1" dirty="0" err="1" smtClean="0"/>
              <a:t>Backup</a:t>
            </a:r>
            <a:r>
              <a:rPr lang="es-ES" sz="2800" b="1" dirty="0" smtClean="0"/>
              <a:t>)</a:t>
            </a:r>
          </a:p>
          <a:p>
            <a:pPr algn="just"/>
            <a:r>
              <a:rPr lang="es-ES" sz="2800" dirty="0" smtClean="0"/>
              <a:t>El arranque por corriente se utiliza para redes simples donde la corriente mínima de cortocircuito es mayor que las corrientes de carga máxima.</a:t>
            </a:r>
          </a:p>
          <a:p>
            <a:pPr algn="just"/>
            <a:r>
              <a:rPr lang="es-ES" sz="2800" dirty="0" smtClean="0"/>
              <a:t>El arranque por impedancia se usa más comúnmente ya que esta etapa de impedancia de arranque no debería funcionar en el área de carga y tampoco debería funcionar para las fallas del lado de baja tensión del transformador. </a:t>
            </a:r>
          </a:p>
          <a:p>
            <a:pPr algn="just"/>
            <a:r>
              <a:rPr lang="es-ES" sz="2800" dirty="0" smtClean="0"/>
              <a:t>Se debe elegir el valor más bajo de </a:t>
            </a:r>
            <a:r>
              <a:rPr lang="es-ES" sz="2800" dirty="0" err="1" smtClean="0"/>
              <a:t>Zst</a:t>
            </a:r>
            <a:r>
              <a:rPr lang="es-ES" sz="2800" dirty="0" smtClean="0"/>
              <a:t>.</a:t>
            </a:r>
          </a:p>
          <a:p>
            <a:pPr algn="just"/>
            <a:r>
              <a:rPr lang="es-ES" sz="2800" b="1" dirty="0" smtClean="0"/>
              <a:t>1. </a:t>
            </a:r>
            <a:r>
              <a:rPr lang="es-ES" sz="2800" b="1" dirty="0" err="1" smtClean="0"/>
              <a:t>Zst</a:t>
            </a:r>
            <a:r>
              <a:rPr lang="es-ES" sz="2800" b="1" dirty="0" smtClean="0"/>
              <a:t> ≤ 0.5 </a:t>
            </a:r>
            <a:r>
              <a:rPr lang="es-ES" sz="2800" b="1" dirty="0" err="1" smtClean="0"/>
              <a:t>ZLmin</a:t>
            </a:r>
            <a:r>
              <a:rPr lang="es-ES" sz="2800" b="1" dirty="0" smtClean="0"/>
              <a:t>; esto significa menos de la mitad de la impedancia de carga mínima</a:t>
            </a:r>
          </a:p>
          <a:p>
            <a:pPr algn="just"/>
            <a:r>
              <a:rPr lang="es-ES" sz="2800" b="1" dirty="0" smtClean="0"/>
              <a:t>2. </a:t>
            </a:r>
            <a:r>
              <a:rPr lang="es-ES" sz="2800" b="1" dirty="0" err="1" smtClean="0"/>
              <a:t>Zst</a:t>
            </a:r>
            <a:r>
              <a:rPr lang="es-ES" sz="2800" b="1" dirty="0" smtClean="0"/>
              <a:t> ≥ 1.25 Z3 </a:t>
            </a:r>
          </a:p>
          <a:p>
            <a:pPr algn="just"/>
            <a:r>
              <a:rPr lang="es-ES" sz="2800" b="1" dirty="0" err="1" smtClean="0"/>
              <a:t>tst</a:t>
            </a:r>
            <a:r>
              <a:rPr lang="es-ES" sz="2800" b="1" dirty="0" smtClean="0"/>
              <a:t> = 1.3 s.</a:t>
            </a:r>
          </a:p>
          <a:p>
            <a:pPr algn="just"/>
            <a:r>
              <a:rPr lang="es-ES" sz="2800" b="1" dirty="0" smtClean="0"/>
              <a:t>El factor de compensación (K0)</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ctr"/>
            <a:r>
              <a:rPr lang="es-ES" sz="2800" b="1" dirty="0" smtClean="0"/>
              <a:t>FIGURA 19.4.3 Factor de compensación de protección de distancia (K0) para la medición de fallas a tierra.</a:t>
            </a:r>
          </a:p>
          <a:p>
            <a:pPr algn="just"/>
            <a:endParaRPr lang="es-ES" sz="2800" dirty="0" smtClean="0"/>
          </a:p>
          <a:p>
            <a:pPr algn="just"/>
            <a:r>
              <a:rPr lang="es-ES" sz="2800" dirty="0" smtClean="0"/>
              <a:t>La tensión medido por el relé en A es:</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p:txBody>
      </p:sp>
      <p:pic>
        <p:nvPicPr>
          <p:cNvPr id="3" name="Imagen 2"/>
          <p:cNvPicPr>
            <a:picLocks noChangeAspect="1"/>
          </p:cNvPicPr>
          <p:nvPr/>
        </p:nvPicPr>
        <p:blipFill>
          <a:blip r:embed="rId2"/>
          <a:stretch>
            <a:fillRect/>
          </a:stretch>
        </p:blipFill>
        <p:spPr>
          <a:xfrm>
            <a:off x="4713348" y="1433879"/>
            <a:ext cx="3258344" cy="934183"/>
          </a:xfrm>
          <a:prstGeom prst="rect">
            <a:avLst/>
          </a:prstGeom>
        </p:spPr>
      </p:pic>
      <p:pic>
        <p:nvPicPr>
          <p:cNvPr id="8" name="Imagen 7"/>
          <p:cNvPicPr>
            <a:picLocks noChangeAspect="1"/>
          </p:cNvPicPr>
          <p:nvPr/>
        </p:nvPicPr>
        <p:blipFill>
          <a:blip r:embed="rId3"/>
          <a:stretch>
            <a:fillRect/>
          </a:stretch>
        </p:blipFill>
        <p:spPr>
          <a:xfrm>
            <a:off x="9120555" y="7196870"/>
            <a:ext cx="5861538" cy="2158145"/>
          </a:xfrm>
          <a:prstGeom prst="rect">
            <a:avLst/>
          </a:prstGeom>
        </p:spPr>
      </p:pic>
      <p:pic>
        <p:nvPicPr>
          <p:cNvPr id="9" name="Imagen 8"/>
          <p:cNvPicPr>
            <a:picLocks noChangeAspect="1"/>
          </p:cNvPicPr>
          <p:nvPr/>
        </p:nvPicPr>
        <p:blipFill>
          <a:blip r:embed="rId4"/>
          <a:stretch>
            <a:fillRect/>
          </a:stretch>
        </p:blipFill>
        <p:spPr>
          <a:xfrm>
            <a:off x="6342519" y="10135365"/>
            <a:ext cx="5075757" cy="3158603"/>
          </a:xfrm>
          <a:prstGeom prst="rect">
            <a:avLst/>
          </a:prstGeom>
        </p:spPr>
      </p:pic>
    </p:spTree>
    <p:extLst>
      <p:ext uri="{BB962C8B-B14F-4D97-AF65-F5344CB8AC3E}">
        <p14:creationId xmlns:p14="http://schemas.microsoft.com/office/powerpoint/2010/main" val="293714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5806"/>
            <a:ext cx="22930338" cy="13018949"/>
          </a:xfrm>
          <a:prstGeom prst="rect">
            <a:avLst/>
          </a:prstGeom>
        </p:spPr>
        <p:txBody>
          <a:bodyPr wrap="square">
            <a:spAutoFit/>
          </a:bodyPr>
          <a:lstStyle/>
          <a:p>
            <a:pPr algn="just"/>
            <a:r>
              <a:rPr lang="es-ES" sz="2800" dirty="0" smtClean="0"/>
              <a:t>El factor de compensación se establece en el relé por los valores de Z1 y Z0 para que el valor de corrección del relé de distancia mida la impedancia positiva de la línea, proporcional a su longitud independientemente del tipo de falla (fallas a tierra o fallas de fase).</a:t>
            </a:r>
          </a:p>
          <a:p>
            <a:pPr lvl="1" algn="just"/>
            <a:r>
              <a:rPr lang="es-ES" sz="2800" b="1" dirty="0" smtClean="0"/>
              <a:t>Configuración de protección de distancia </a:t>
            </a:r>
          </a:p>
          <a:p>
            <a:pPr lvl="1" algn="just"/>
            <a:r>
              <a:rPr lang="es-ES" sz="2800" b="1" dirty="0" smtClean="0"/>
              <a:t>Z1F = 80% de la línea protegida;</a:t>
            </a:r>
          </a:p>
          <a:p>
            <a:pPr lvl="1" algn="just"/>
            <a:r>
              <a:rPr lang="es-ES" sz="2800" b="1" dirty="0" smtClean="0"/>
              <a:t>Z2F = 100% de la línea protegida + 50% de la línea adyacente más corta;</a:t>
            </a:r>
          </a:p>
          <a:p>
            <a:pPr lvl="1" algn="just"/>
            <a:r>
              <a:rPr lang="es-ES" sz="2800" b="1" dirty="0" smtClean="0"/>
              <a:t>Z3F = 100% de la línea protegida + 125% de la línea adyacente más larga;</a:t>
            </a:r>
          </a:p>
          <a:p>
            <a:pPr lvl="1" algn="just"/>
            <a:r>
              <a:rPr lang="es-ES" sz="2800" b="1" dirty="0" smtClean="0"/>
              <a:t>Z3R = 25% de la línea protegida;</a:t>
            </a:r>
          </a:p>
          <a:p>
            <a:pPr lvl="1" algn="just"/>
            <a:r>
              <a:rPr lang="es-ES" sz="2800" b="1" dirty="0" smtClean="0"/>
              <a:t>F = dirección hacia adelante, R = dirección reversa. </a:t>
            </a:r>
          </a:p>
          <a:p>
            <a:pPr algn="just"/>
            <a:endParaRPr lang="es-ES" sz="2800" dirty="0"/>
          </a:p>
          <a:p>
            <a:pPr algn="just"/>
            <a:r>
              <a:rPr lang="es-ES" sz="2800" b="1" dirty="0" smtClean="0"/>
              <a:t>Ejemplo resuelto 3</a:t>
            </a:r>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ctr"/>
            <a:r>
              <a:rPr lang="es-ES" sz="2800" b="1" dirty="0" smtClean="0"/>
              <a:t>FIGURA 19.4.4 Configuración de la aplicación de protección de distancia: Ejemplo 3.</a:t>
            </a:r>
          </a:p>
          <a:p>
            <a:pPr algn="just"/>
            <a:r>
              <a:rPr lang="es-ES" sz="2800" dirty="0" smtClean="0"/>
              <a:t>Datos:</a:t>
            </a:r>
          </a:p>
          <a:p>
            <a:pPr algn="just"/>
            <a:r>
              <a:rPr lang="es-ES" sz="2800" dirty="0" smtClean="0"/>
              <a:t>AB= línea protegida longitud = 60 de km 220 </a:t>
            </a:r>
            <a:r>
              <a:rPr lang="es-ES" sz="2800" dirty="0" err="1" smtClean="0"/>
              <a:t>kV</a:t>
            </a:r>
            <a:r>
              <a:rPr lang="es-ES" sz="2800" dirty="0" smtClean="0"/>
              <a:t> </a:t>
            </a:r>
          </a:p>
          <a:p>
            <a:pPr algn="just"/>
            <a:r>
              <a:rPr lang="es-ES" sz="2800" dirty="0" smtClean="0"/>
              <a:t>CT=800/1 PT= 220 000/100</a:t>
            </a:r>
          </a:p>
          <a:p>
            <a:pPr algn="just"/>
            <a:endParaRPr lang="es-ES" sz="2800" dirty="0"/>
          </a:p>
          <a:p>
            <a:pPr algn="just"/>
            <a:endParaRPr lang="es-ES" sz="2800" dirty="0" smtClean="0"/>
          </a:p>
          <a:p>
            <a:pPr algn="just"/>
            <a:endParaRPr lang="es-ES" sz="2800" dirty="0" smtClean="0"/>
          </a:p>
          <a:p>
            <a:pPr algn="just"/>
            <a:r>
              <a:rPr lang="es-ES" sz="2800" dirty="0" smtClean="0"/>
              <a:t>BC = línea más corta adyacente a la línea protegida AB </a:t>
            </a:r>
          </a:p>
          <a:p>
            <a:pPr algn="just"/>
            <a:r>
              <a:rPr lang="es-ES" sz="2800" dirty="0" smtClean="0"/>
              <a:t>longitud=50,5 km</a:t>
            </a:r>
          </a:p>
          <a:p>
            <a:pPr algn="just"/>
            <a:endParaRPr lang="es-ES" sz="2800" dirty="0" smtClean="0"/>
          </a:p>
          <a:p>
            <a:pPr algn="just"/>
            <a:r>
              <a:rPr lang="es-ES" sz="2800" dirty="0" smtClean="0"/>
              <a:t>BD = línea más larga adyacente a la línea protegida AB </a:t>
            </a:r>
          </a:p>
          <a:p>
            <a:pPr algn="just"/>
            <a:r>
              <a:rPr lang="es-ES" sz="2800" dirty="0" smtClean="0"/>
              <a:t>longitud = 68 km</a:t>
            </a:r>
          </a:p>
          <a:p>
            <a:pPr algn="just"/>
            <a:endParaRPr lang="es-ES" sz="2800" dirty="0"/>
          </a:p>
        </p:txBody>
      </p:sp>
      <p:pic>
        <p:nvPicPr>
          <p:cNvPr id="4" name="Imagen 3"/>
          <p:cNvPicPr>
            <a:picLocks noChangeAspect="1"/>
          </p:cNvPicPr>
          <p:nvPr/>
        </p:nvPicPr>
        <p:blipFill>
          <a:blip r:embed="rId2"/>
          <a:stretch>
            <a:fillRect/>
          </a:stretch>
        </p:blipFill>
        <p:spPr>
          <a:xfrm>
            <a:off x="8534401" y="4470889"/>
            <a:ext cx="7174522" cy="3008434"/>
          </a:xfrm>
          <a:prstGeom prst="rect">
            <a:avLst/>
          </a:prstGeom>
        </p:spPr>
      </p:pic>
      <p:pic>
        <p:nvPicPr>
          <p:cNvPr id="5" name="Imagen 4"/>
          <p:cNvPicPr>
            <a:picLocks noChangeAspect="1"/>
          </p:cNvPicPr>
          <p:nvPr/>
        </p:nvPicPr>
        <p:blipFill>
          <a:blip r:embed="rId3"/>
          <a:stretch>
            <a:fillRect/>
          </a:stretch>
        </p:blipFill>
        <p:spPr>
          <a:xfrm>
            <a:off x="4743022" y="9437443"/>
            <a:ext cx="4987132" cy="1277449"/>
          </a:xfrm>
          <a:prstGeom prst="rect">
            <a:avLst/>
          </a:prstGeom>
        </p:spPr>
      </p:pic>
      <p:pic>
        <p:nvPicPr>
          <p:cNvPr id="6" name="Imagen 5"/>
          <p:cNvPicPr>
            <a:picLocks noChangeAspect="1"/>
          </p:cNvPicPr>
          <p:nvPr/>
        </p:nvPicPr>
        <p:blipFill>
          <a:blip r:embed="rId4"/>
          <a:stretch>
            <a:fillRect/>
          </a:stretch>
        </p:blipFill>
        <p:spPr>
          <a:xfrm>
            <a:off x="4743022" y="11390801"/>
            <a:ext cx="4025840" cy="496399"/>
          </a:xfrm>
          <a:prstGeom prst="rect">
            <a:avLst/>
          </a:prstGeom>
        </p:spPr>
      </p:pic>
      <p:pic>
        <p:nvPicPr>
          <p:cNvPr id="7" name="Imagen 6"/>
          <p:cNvPicPr>
            <a:picLocks noChangeAspect="1"/>
          </p:cNvPicPr>
          <p:nvPr/>
        </p:nvPicPr>
        <p:blipFill>
          <a:blip r:embed="rId5"/>
          <a:stretch>
            <a:fillRect/>
          </a:stretch>
        </p:blipFill>
        <p:spPr>
          <a:xfrm>
            <a:off x="4743022" y="12563109"/>
            <a:ext cx="4025840" cy="613629"/>
          </a:xfrm>
          <a:prstGeom prst="rect">
            <a:avLst/>
          </a:prstGeom>
        </p:spPr>
      </p:pic>
    </p:spTree>
    <p:extLst>
      <p:ext uri="{BB962C8B-B14F-4D97-AF65-F5344CB8AC3E}">
        <p14:creationId xmlns:p14="http://schemas.microsoft.com/office/powerpoint/2010/main" val="2003934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5806"/>
            <a:ext cx="22930338" cy="13018949"/>
          </a:xfrm>
          <a:prstGeom prst="rect">
            <a:avLst/>
          </a:prstGeom>
        </p:spPr>
        <p:txBody>
          <a:bodyPr wrap="square">
            <a:spAutoFit/>
          </a:bodyPr>
          <a:lstStyle/>
          <a:p>
            <a:pPr lvl="1" algn="just"/>
            <a:r>
              <a:rPr lang="es-ES" sz="2800" b="1" dirty="0" smtClean="0"/>
              <a:t>Relación CT=800/1=800 </a:t>
            </a:r>
          </a:p>
          <a:p>
            <a:pPr lvl="1" algn="just"/>
            <a:r>
              <a:rPr lang="es-ES" sz="2800" b="1" dirty="0" smtClean="0"/>
              <a:t>tensión nominal = 220 </a:t>
            </a:r>
            <a:r>
              <a:rPr lang="es-ES" sz="2800" b="1" dirty="0" err="1" smtClean="0"/>
              <a:t>kV</a:t>
            </a:r>
            <a:r>
              <a:rPr lang="es-ES" sz="2800" b="1" dirty="0" smtClean="0"/>
              <a:t> </a:t>
            </a:r>
          </a:p>
          <a:p>
            <a:pPr lvl="1" algn="just"/>
            <a:r>
              <a:rPr lang="es-ES" sz="2800" b="1" dirty="0" smtClean="0"/>
              <a:t>Corriente nominal = 800 A </a:t>
            </a:r>
          </a:p>
          <a:p>
            <a:pPr lvl="1" algn="just"/>
            <a:r>
              <a:rPr lang="es-ES" sz="2800" b="1" dirty="0" smtClean="0"/>
              <a:t>PT= 220000/100</a:t>
            </a:r>
          </a:p>
          <a:p>
            <a:pPr lvl="1" algn="just"/>
            <a:r>
              <a:rPr lang="es-ES" sz="2800" b="1" dirty="0" smtClean="0"/>
              <a:t>Relación = 2200</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p:txBody>
      </p:sp>
      <p:pic>
        <p:nvPicPr>
          <p:cNvPr id="3" name="Imagen 2"/>
          <p:cNvPicPr>
            <a:picLocks noChangeAspect="1"/>
          </p:cNvPicPr>
          <p:nvPr/>
        </p:nvPicPr>
        <p:blipFill>
          <a:blip r:embed="rId2"/>
          <a:stretch>
            <a:fillRect/>
          </a:stretch>
        </p:blipFill>
        <p:spPr>
          <a:xfrm>
            <a:off x="6986954" y="2062161"/>
            <a:ext cx="8042031" cy="11161470"/>
          </a:xfrm>
          <a:prstGeom prst="rect">
            <a:avLst/>
          </a:prstGeom>
        </p:spPr>
      </p:pic>
    </p:spTree>
    <p:extLst>
      <p:ext uri="{BB962C8B-B14F-4D97-AF65-F5344CB8AC3E}">
        <p14:creationId xmlns:p14="http://schemas.microsoft.com/office/powerpoint/2010/main" val="3288462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5806"/>
            <a:ext cx="22930338" cy="13018949"/>
          </a:xfrm>
          <a:prstGeom prst="rect">
            <a:avLst/>
          </a:prstGeom>
        </p:spPr>
        <p:txBody>
          <a:bodyPr wrap="square">
            <a:spAutoFit/>
          </a:bodyPr>
          <a:lstStyle/>
          <a:p>
            <a:pPr algn="just"/>
            <a:r>
              <a:rPr lang="es-ES" sz="2800" dirty="0" smtClean="0"/>
              <a:t>El factor de compensación residual de falla a tierra se calcula como:</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r>
              <a:rPr lang="es-ES" sz="2800" dirty="0" smtClean="0"/>
              <a:t>Los valores secundarios de ajuste son:</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p:txBody>
      </p:sp>
      <p:pic>
        <p:nvPicPr>
          <p:cNvPr id="4" name="Imagen 3"/>
          <p:cNvPicPr>
            <a:picLocks noChangeAspect="1"/>
          </p:cNvPicPr>
          <p:nvPr/>
        </p:nvPicPr>
        <p:blipFill>
          <a:blip r:embed="rId2"/>
          <a:stretch>
            <a:fillRect/>
          </a:stretch>
        </p:blipFill>
        <p:spPr>
          <a:xfrm>
            <a:off x="8721968" y="991150"/>
            <a:ext cx="6846277" cy="6980542"/>
          </a:xfrm>
          <a:prstGeom prst="rect">
            <a:avLst/>
          </a:prstGeom>
        </p:spPr>
      </p:pic>
      <p:pic>
        <p:nvPicPr>
          <p:cNvPr id="5" name="Imagen 4"/>
          <p:cNvPicPr>
            <a:picLocks noChangeAspect="1"/>
          </p:cNvPicPr>
          <p:nvPr/>
        </p:nvPicPr>
        <p:blipFill>
          <a:blip r:embed="rId3"/>
          <a:stretch>
            <a:fillRect/>
          </a:stretch>
        </p:blipFill>
        <p:spPr>
          <a:xfrm>
            <a:off x="10670562" y="7971692"/>
            <a:ext cx="5179037" cy="5533293"/>
          </a:xfrm>
          <a:prstGeom prst="rect">
            <a:avLst/>
          </a:prstGeom>
        </p:spPr>
      </p:pic>
    </p:spTree>
    <p:extLst>
      <p:ext uri="{BB962C8B-B14F-4D97-AF65-F5344CB8AC3E}">
        <p14:creationId xmlns:p14="http://schemas.microsoft.com/office/powerpoint/2010/main" val="903756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5806"/>
            <a:ext cx="22930338" cy="3108543"/>
          </a:xfrm>
          <a:prstGeom prst="rect">
            <a:avLst/>
          </a:prstGeom>
        </p:spPr>
        <p:txBody>
          <a:bodyPr wrap="square">
            <a:spAutoFit/>
          </a:bodyPr>
          <a:lstStyle/>
          <a:p>
            <a:pPr algn="just"/>
            <a:r>
              <a:rPr lang="es-ES" sz="2800" dirty="0" smtClean="0"/>
              <a:t>Ajuste de bloqueo de oscilación de potencia</a:t>
            </a:r>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dirty="0" smtClean="0"/>
              <a:t>dónde ZPSB = ajuste de impedancia de bloqueo de oscilación de potencia.</a:t>
            </a:r>
          </a:p>
          <a:p>
            <a:pPr algn="just"/>
            <a:r>
              <a:rPr lang="es-ES" sz="2800" dirty="0" smtClean="0"/>
              <a:t>Límite de alcance de zona de carga Z3alcance</a:t>
            </a:r>
            <a:endParaRPr lang="es-ES" sz="2800" dirty="0"/>
          </a:p>
        </p:txBody>
      </p:sp>
      <p:pic>
        <p:nvPicPr>
          <p:cNvPr id="3" name="Imagen 2"/>
          <p:cNvPicPr>
            <a:picLocks noChangeAspect="1"/>
          </p:cNvPicPr>
          <p:nvPr/>
        </p:nvPicPr>
        <p:blipFill>
          <a:blip r:embed="rId2"/>
          <a:stretch>
            <a:fillRect/>
          </a:stretch>
        </p:blipFill>
        <p:spPr>
          <a:xfrm>
            <a:off x="7666893" y="728558"/>
            <a:ext cx="5791200" cy="1847850"/>
          </a:xfrm>
          <a:prstGeom prst="rect">
            <a:avLst/>
          </a:prstGeom>
        </p:spPr>
      </p:pic>
      <p:pic>
        <p:nvPicPr>
          <p:cNvPr id="6" name="Imagen 5"/>
          <p:cNvPicPr>
            <a:picLocks noChangeAspect="1"/>
          </p:cNvPicPr>
          <p:nvPr/>
        </p:nvPicPr>
        <p:blipFill>
          <a:blip r:embed="rId3"/>
          <a:stretch>
            <a:fillRect/>
          </a:stretch>
        </p:blipFill>
        <p:spPr>
          <a:xfrm>
            <a:off x="7666893" y="3484348"/>
            <a:ext cx="6564922" cy="5729989"/>
          </a:xfrm>
          <a:prstGeom prst="rect">
            <a:avLst/>
          </a:prstGeom>
        </p:spPr>
      </p:pic>
    </p:spTree>
    <p:extLst>
      <p:ext uri="{BB962C8B-B14F-4D97-AF65-F5344CB8AC3E}">
        <p14:creationId xmlns:p14="http://schemas.microsoft.com/office/powerpoint/2010/main" val="428348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2" y="304800"/>
            <a:ext cx="23094461" cy="13511391"/>
          </a:xfrm>
          <a:prstGeom prst="rect">
            <a:avLst/>
          </a:prstGeom>
        </p:spPr>
        <p:txBody>
          <a:bodyPr wrap="square">
            <a:spAutoFit/>
          </a:bodyPr>
          <a:lstStyle/>
          <a:p>
            <a:pPr algn="just"/>
            <a:r>
              <a:rPr lang="es-ES" sz="6000" b="1" dirty="0" smtClean="0">
                <a:latin typeface="Arial" panose="020B0604020202020204" pitchFamily="34" charset="0"/>
                <a:cs typeface="Arial" panose="020B0604020202020204" pitchFamily="34" charset="0"/>
              </a:rPr>
              <a:t>19.5 Ajuste de l a protección diferencial</a:t>
            </a:r>
          </a:p>
          <a:p>
            <a:pPr algn="just"/>
            <a:r>
              <a:rPr lang="es-ES" sz="2800" b="1" dirty="0" smtClean="0">
                <a:latin typeface="Arial" panose="020B0604020202020204" pitchFamily="34" charset="0"/>
                <a:cs typeface="Arial" panose="020B0604020202020204" pitchFamily="34" charset="0"/>
              </a:rPr>
              <a:t>19.5.1 INTRODUCCIÓN</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protección del transformador puede ser una protección diferencial de alta impedancia o una protección diferencial de baja impedancia. Ambos tienen cálculos de configuración como se muestra en los siguientes ejemplos.</a:t>
            </a:r>
          </a:p>
          <a:p>
            <a:pPr algn="just"/>
            <a:endParaRPr lang="es-ES" sz="2800" b="1"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19.5.2 PROTECCIÓN DIFERENCIAL DE BAJA IMPEDANCIA</a:t>
            </a:r>
          </a:p>
          <a:p>
            <a:pPr algn="just"/>
            <a:r>
              <a:rPr lang="es-ES" sz="2800" b="1" dirty="0" smtClean="0">
                <a:latin typeface="Arial" panose="020B0604020202020204" pitchFamily="34" charset="0"/>
                <a:cs typeface="Arial" panose="020B0604020202020204" pitchFamily="34" charset="0"/>
              </a:rPr>
              <a:t>19.5.2.1 Ejemplo resuelto 1</a:t>
            </a:r>
          </a:p>
          <a:p>
            <a:pPr algn="just"/>
            <a:r>
              <a:rPr lang="es-ES" sz="2800" b="1" dirty="0" smtClean="0">
                <a:latin typeface="Arial" panose="020B0604020202020204" pitchFamily="34" charset="0"/>
                <a:cs typeface="Arial" panose="020B0604020202020204" pitchFamily="34" charset="0"/>
              </a:rPr>
              <a:t>(Figura 19.5.1)</a:t>
            </a:r>
          </a:p>
          <a:p>
            <a:pPr algn="just"/>
            <a:endParaRPr lang="es-ES" sz="2800" b="1" dirty="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b="1" dirty="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b="1" dirty="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b="1" dirty="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ctr"/>
            <a:r>
              <a:rPr lang="es-ES" sz="2800" b="1" dirty="0" smtClean="0">
                <a:latin typeface="Arial" panose="020B0604020202020204" pitchFamily="34" charset="0"/>
                <a:cs typeface="Arial" panose="020B0604020202020204" pitchFamily="34" charset="0"/>
              </a:rPr>
              <a:t>FIGURA 19.5.1 Protección diferencial del Transformador de baja impedancia.</a:t>
            </a: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dónde I1 = corriente primaria en el lado de AT del transformador; i1 = corriente secundaria en el lado de AT del transformador.</a:t>
            </a:r>
          </a:p>
        </p:txBody>
      </p:sp>
      <p:pic>
        <p:nvPicPr>
          <p:cNvPr id="3" name="Imagen 2"/>
          <p:cNvPicPr>
            <a:picLocks noChangeAspect="1"/>
          </p:cNvPicPr>
          <p:nvPr/>
        </p:nvPicPr>
        <p:blipFill>
          <a:blip r:embed="rId2"/>
          <a:stretch>
            <a:fillRect/>
          </a:stretch>
        </p:blipFill>
        <p:spPr>
          <a:xfrm>
            <a:off x="10761785" y="4290646"/>
            <a:ext cx="2743200" cy="4126523"/>
          </a:xfrm>
          <a:prstGeom prst="rect">
            <a:avLst/>
          </a:prstGeom>
        </p:spPr>
      </p:pic>
      <p:pic>
        <p:nvPicPr>
          <p:cNvPr id="4" name="Imagen 3"/>
          <p:cNvPicPr>
            <a:picLocks noChangeAspect="1"/>
          </p:cNvPicPr>
          <p:nvPr/>
        </p:nvPicPr>
        <p:blipFill>
          <a:blip r:embed="rId3"/>
          <a:stretch>
            <a:fillRect/>
          </a:stretch>
        </p:blipFill>
        <p:spPr>
          <a:xfrm>
            <a:off x="9353914" y="9107731"/>
            <a:ext cx="5324475" cy="4115899"/>
          </a:xfrm>
          <a:prstGeom prst="rect">
            <a:avLst/>
          </a:prstGeom>
        </p:spPr>
      </p:pic>
    </p:spTree>
    <p:extLst>
      <p:ext uri="{BB962C8B-B14F-4D97-AF65-F5344CB8AC3E}">
        <p14:creationId xmlns:p14="http://schemas.microsoft.com/office/powerpoint/2010/main" val="2326343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2" y="304800"/>
            <a:ext cx="23094461" cy="13880723"/>
          </a:xfrm>
          <a:prstGeom prst="rect">
            <a:avLst/>
          </a:prstGeom>
        </p:spPr>
        <p:txBody>
          <a:bodyPr wrap="square">
            <a:spAutoFit/>
          </a:bodyPr>
          <a:lstStyle/>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dónde I2 = corriente primaria en el lado de BT del transformador de potencia; i2 = corriente secundaria en el lado de BT del transformador de potencia.</a:t>
            </a: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Para la corrección de fase S el filtrado de corriente de secuencia cero, se utiliza un CT de interposición de la siguiente manera:</a:t>
            </a: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como se muestra en la Figura 19.5.2.</a:t>
            </a: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ctr"/>
            <a:r>
              <a:rPr lang="es-ES" sz="2800" b="1" dirty="0" smtClean="0">
                <a:latin typeface="Arial" panose="020B0604020202020204" pitchFamily="34" charset="0"/>
                <a:cs typeface="Arial" panose="020B0604020202020204" pitchFamily="34" charset="0"/>
              </a:rPr>
              <a:t>FIGURA 19.5.2 Transformador de interposición en protección diferencial de transformador.</a:t>
            </a:r>
            <a:endParaRPr lang="es-ES" sz="2800"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1735014" y="304800"/>
            <a:ext cx="5275386" cy="4983774"/>
          </a:xfrm>
          <a:prstGeom prst="rect">
            <a:avLst/>
          </a:prstGeom>
        </p:spPr>
      </p:pic>
      <p:pic>
        <p:nvPicPr>
          <p:cNvPr id="6" name="Imagen 5"/>
          <p:cNvPicPr>
            <a:picLocks noChangeAspect="1"/>
          </p:cNvPicPr>
          <p:nvPr/>
        </p:nvPicPr>
        <p:blipFill>
          <a:blip r:embed="rId3"/>
          <a:stretch>
            <a:fillRect/>
          </a:stretch>
        </p:blipFill>
        <p:spPr>
          <a:xfrm>
            <a:off x="1735014" y="6254260"/>
            <a:ext cx="4900248" cy="803031"/>
          </a:xfrm>
          <a:prstGeom prst="rect">
            <a:avLst/>
          </a:prstGeom>
        </p:spPr>
      </p:pic>
      <p:pic>
        <p:nvPicPr>
          <p:cNvPr id="7" name="Imagen 6"/>
          <p:cNvPicPr>
            <a:picLocks noChangeAspect="1"/>
          </p:cNvPicPr>
          <p:nvPr/>
        </p:nvPicPr>
        <p:blipFill>
          <a:blip r:embed="rId4"/>
          <a:stretch>
            <a:fillRect/>
          </a:stretch>
        </p:blipFill>
        <p:spPr>
          <a:xfrm>
            <a:off x="1735014" y="7756276"/>
            <a:ext cx="4900248" cy="1059477"/>
          </a:xfrm>
          <a:prstGeom prst="rect">
            <a:avLst/>
          </a:prstGeom>
        </p:spPr>
      </p:pic>
      <p:pic>
        <p:nvPicPr>
          <p:cNvPr id="8" name="Imagen 7"/>
          <p:cNvPicPr>
            <a:picLocks noChangeAspect="1"/>
          </p:cNvPicPr>
          <p:nvPr/>
        </p:nvPicPr>
        <p:blipFill>
          <a:blip r:embed="rId5"/>
          <a:stretch>
            <a:fillRect/>
          </a:stretch>
        </p:blipFill>
        <p:spPr>
          <a:xfrm>
            <a:off x="7408985" y="8815754"/>
            <a:ext cx="9190892" cy="4314092"/>
          </a:xfrm>
          <a:prstGeom prst="rect">
            <a:avLst/>
          </a:prstGeom>
        </p:spPr>
      </p:pic>
    </p:spTree>
    <p:extLst>
      <p:ext uri="{BB962C8B-B14F-4D97-AF65-F5344CB8AC3E}">
        <p14:creationId xmlns:p14="http://schemas.microsoft.com/office/powerpoint/2010/main" val="2591048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2" y="304800"/>
            <a:ext cx="23094461" cy="13018949"/>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Ahora, la entrada de corriente al relé es de 1 A ∟0 grados después de la relación del CT interpuesto y la corrección de fase en el lado de alta tensión y el lado de baja tensión del transformador de potencia. </a:t>
            </a:r>
          </a:p>
          <a:p>
            <a:pPr algn="just"/>
            <a:endParaRPr lang="es-ES" sz="2800" dirty="0" smtClean="0">
              <a:latin typeface="Arial" panose="020B0604020202020204" pitchFamily="34" charset="0"/>
              <a:cs typeface="Arial" panose="020B0604020202020204" pitchFamily="34" charset="0"/>
            </a:endParaRPr>
          </a:p>
          <a:p>
            <a:pPr algn="just"/>
            <a:r>
              <a:rPr lang="es-ES" sz="2800" b="1" i="1" dirty="0" smtClean="0">
                <a:latin typeface="Arial" panose="020B0604020202020204" pitchFamily="34" charset="0"/>
                <a:cs typeface="Arial" panose="020B0604020202020204" pitchFamily="34" charset="0"/>
              </a:rPr>
              <a:t>Corriente mínima de </a:t>
            </a:r>
            <a:r>
              <a:rPr lang="es-ES" sz="2800" b="1" i="1" dirty="0" err="1" smtClean="0">
                <a:latin typeface="Arial" panose="020B0604020202020204" pitchFamily="34" charset="0"/>
                <a:cs typeface="Arial" panose="020B0604020202020204" pitchFamily="34" charset="0"/>
              </a:rPr>
              <a:t>Bias</a:t>
            </a:r>
            <a:endParaRPr lang="es-ES" sz="2800" b="1" i="1" dirty="0" smtClean="0">
              <a:latin typeface="Arial" panose="020B0604020202020204" pitchFamily="34" charset="0"/>
              <a:cs typeface="Arial" panose="020B0604020202020204" pitchFamily="34" charset="0"/>
            </a:endParaRPr>
          </a:p>
          <a:p>
            <a:pPr algn="just"/>
            <a:endParaRPr lang="es-ES" sz="2800" b="1" i="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tensión máxima se calcula en el lado de baja tensión.</a:t>
            </a:r>
          </a:p>
          <a:p>
            <a:pPr lvl="3" algn="just"/>
            <a:r>
              <a:rPr lang="es-ES" sz="2800" b="1" dirty="0" err="1" smtClean="0">
                <a:latin typeface="Arial" panose="020B0604020202020204" pitchFamily="34" charset="0"/>
                <a:cs typeface="Arial" panose="020B0604020202020204" pitchFamily="34" charset="0"/>
              </a:rPr>
              <a:t>Vmax</a:t>
            </a:r>
            <a:r>
              <a:rPr lang="es-ES" sz="2800" b="1" dirty="0" smtClean="0">
                <a:latin typeface="Arial" panose="020B0604020202020204" pitchFamily="34" charset="0"/>
                <a:cs typeface="Arial" panose="020B0604020202020204" pitchFamily="34" charset="0"/>
              </a:rPr>
              <a:t> = 11 x 1.1 = 12.1 </a:t>
            </a:r>
            <a:r>
              <a:rPr lang="es-ES" sz="2800" b="1" dirty="0" err="1" smtClean="0">
                <a:latin typeface="Arial" panose="020B0604020202020204" pitchFamily="34" charset="0"/>
                <a:cs typeface="Arial" panose="020B0604020202020204" pitchFamily="34" charset="0"/>
              </a:rPr>
              <a:t>kV</a:t>
            </a:r>
            <a:endParaRPr lang="es-ES" sz="2800" b="1" dirty="0" smtClean="0">
              <a:latin typeface="Arial" panose="020B0604020202020204" pitchFamily="34" charset="0"/>
              <a:cs typeface="Arial" panose="020B0604020202020204" pitchFamily="34" charset="0"/>
            </a:endParaRPr>
          </a:p>
          <a:p>
            <a:pPr algn="just"/>
            <a:endParaRPr lang="es-ES" sz="2800" b="1" dirty="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b="1" dirty="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b="1" dirty="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b="1" dirty="0">
              <a:latin typeface="Arial" panose="020B0604020202020204" pitchFamily="34" charset="0"/>
              <a:cs typeface="Arial" panose="020B0604020202020204" pitchFamily="34" charset="0"/>
            </a:endParaRPr>
          </a:p>
          <a:p>
            <a:pPr algn="just"/>
            <a:endParaRPr lang="es-ES" sz="2800" b="1"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La tensión mínima se calcula en el lado de baja tensión.</a:t>
            </a:r>
          </a:p>
          <a:p>
            <a:pPr lvl="3" algn="just"/>
            <a:r>
              <a:rPr lang="es-ES" sz="2800" b="1" dirty="0" err="1" smtClean="0">
                <a:latin typeface="Arial" panose="020B0604020202020204" pitchFamily="34" charset="0"/>
                <a:cs typeface="Arial" panose="020B0604020202020204" pitchFamily="34" charset="0"/>
              </a:rPr>
              <a:t>Vmin</a:t>
            </a:r>
            <a:r>
              <a:rPr lang="es-ES" sz="2800" b="1" dirty="0" smtClean="0">
                <a:latin typeface="Arial" panose="020B0604020202020204" pitchFamily="34" charset="0"/>
                <a:cs typeface="Arial" panose="020B0604020202020204" pitchFamily="34" charset="0"/>
              </a:rPr>
              <a:t> = 11 x 0. 9 = 9.9 </a:t>
            </a:r>
            <a:r>
              <a:rPr lang="es-ES" sz="2800" b="1" dirty="0" err="1" smtClean="0">
                <a:latin typeface="Arial" panose="020B0604020202020204" pitchFamily="34" charset="0"/>
                <a:cs typeface="Arial" panose="020B0604020202020204" pitchFamily="34" charset="0"/>
              </a:rPr>
              <a:t>kV</a:t>
            </a:r>
            <a:endParaRPr lang="es-ES" sz="2800" b="1"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2719754" y="3492745"/>
            <a:ext cx="5275384" cy="3916240"/>
          </a:xfrm>
          <a:prstGeom prst="rect">
            <a:avLst/>
          </a:prstGeom>
        </p:spPr>
      </p:pic>
      <p:pic>
        <p:nvPicPr>
          <p:cNvPr id="4" name="Imagen 3"/>
          <p:cNvPicPr>
            <a:picLocks noChangeAspect="1"/>
          </p:cNvPicPr>
          <p:nvPr/>
        </p:nvPicPr>
        <p:blipFill>
          <a:blip r:embed="rId3"/>
          <a:stretch>
            <a:fillRect/>
          </a:stretch>
        </p:blipFill>
        <p:spPr>
          <a:xfrm>
            <a:off x="2719754" y="8758605"/>
            <a:ext cx="4947138" cy="4300903"/>
          </a:xfrm>
          <a:prstGeom prst="rect">
            <a:avLst/>
          </a:prstGeom>
        </p:spPr>
      </p:pic>
    </p:spTree>
    <p:extLst>
      <p:ext uri="{BB962C8B-B14F-4D97-AF65-F5344CB8AC3E}">
        <p14:creationId xmlns:p14="http://schemas.microsoft.com/office/powerpoint/2010/main" val="1527442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2" y="304800"/>
            <a:ext cx="23094461" cy="12588061"/>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Establezca el </a:t>
            </a:r>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mínimo en 26%.</a:t>
            </a:r>
          </a:p>
          <a:p>
            <a:pPr algn="just"/>
            <a:r>
              <a:rPr lang="es-ES" sz="2800" dirty="0" smtClean="0">
                <a:latin typeface="Arial" panose="020B0604020202020204" pitchFamily="34" charset="0"/>
                <a:cs typeface="Arial" panose="020B0604020202020204" pitchFamily="34" charset="0"/>
              </a:rPr>
              <a:t>El </a:t>
            </a:r>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mínimo es el valor de </a:t>
            </a:r>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más alto calculado con la tensión máxima y la tensión mínima en el lado de baja tensión del transformador de potencia.</a:t>
            </a:r>
          </a:p>
          <a:p>
            <a:pPr algn="just"/>
            <a:r>
              <a:rPr lang="es-ES" sz="2800" dirty="0" smtClean="0">
                <a:latin typeface="Arial" panose="020B0604020202020204" pitchFamily="34" charset="0"/>
                <a:cs typeface="Arial" panose="020B0604020202020204" pitchFamily="34" charset="0"/>
              </a:rPr>
              <a:t>Pickup o ID min fijado en 10% In </a:t>
            </a:r>
          </a:p>
          <a:p>
            <a:pPr lvl="2" algn="just"/>
            <a:r>
              <a:rPr lang="es-ES" sz="2800" b="1" dirty="0" err="1" smtClean="0">
                <a:latin typeface="Arial" panose="020B0604020202020204" pitchFamily="34" charset="0"/>
                <a:cs typeface="Arial" panose="020B0604020202020204" pitchFamily="34" charset="0"/>
              </a:rPr>
              <a:t>Idmin</a:t>
            </a:r>
            <a:r>
              <a:rPr lang="es-ES" sz="2800" b="1" dirty="0" smtClean="0">
                <a:latin typeface="Arial" panose="020B0604020202020204" pitchFamily="34" charset="0"/>
                <a:cs typeface="Arial" panose="020B0604020202020204" pitchFamily="34" charset="0"/>
              </a:rPr>
              <a:t> = 0.1 x 1 = 0.1 A </a:t>
            </a:r>
          </a:p>
          <a:p>
            <a:pPr algn="just"/>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de la primera pendiente =26%</a:t>
            </a:r>
          </a:p>
          <a:p>
            <a:pPr algn="just"/>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de segunda pendiente = 80% como se muestra en la Figura 19.5.3.</a:t>
            </a: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FIGURA 19.5.3 Característica utilizada de </a:t>
            </a:r>
            <a:r>
              <a:rPr lang="es-ES" sz="2800" b="1" dirty="0" err="1" smtClean="0">
                <a:latin typeface="Arial" panose="020B0604020202020204" pitchFamily="34" charset="0"/>
                <a:cs typeface="Arial" panose="020B0604020202020204" pitchFamily="34" charset="0"/>
              </a:rPr>
              <a:t>Bias</a:t>
            </a:r>
            <a:r>
              <a:rPr lang="es-ES" sz="2800" b="1" dirty="0" smtClean="0">
                <a:latin typeface="Arial" panose="020B0604020202020204" pitchFamily="34" charset="0"/>
                <a:cs typeface="Arial" panose="020B0604020202020204" pitchFamily="34" charset="0"/>
              </a:rPr>
              <a:t> de funcionamiento del relé de la protección diferencial.</a:t>
            </a:r>
          </a:p>
          <a:p>
            <a:pPr algn="just"/>
            <a:endParaRPr lang="es-ES" sz="2800" dirty="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19.5.2.2 Ejemplo resuelto 2</a:t>
            </a:r>
          </a:p>
          <a:p>
            <a:pPr algn="just"/>
            <a:endParaRPr lang="es-ES" sz="2800" dirty="0" smtClean="0">
              <a:latin typeface="Arial" panose="020B0604020202020204" pitchFamily="34" charset="0"/>
              <a:cs typeface="Arial" panose="020B0604020202020204" pitchFamily="34" charset="0"/>
            </a:endParaRPr>
          </a:p>
          <a:p>
            <a:pPr lvl="1" algn="just"/>
            <a:r>
              <a:rPr lang="es-ES" sz="2800" b="1" dirty="0" smtClean="0">
                <a:latin typeface="Arial" panose="020B0604020202020204" pitchFamily="34" charset="0"/>
                <a:cs typeface="Arial" panose="020B0604020202020204" pitchFamily="34" charset="0"/>
              </a:rPr>
              <a:t>Un transformador con tres devanados. </a:t>
            </a:r>
          </a:p>
          <a:p>
            <a:pPr lvl="1" algn="just"/>
            <a:r>
              <a:rPr lang="es-ES" sz="2800" b="1" dirty="0" smtClean="0">
                <a:latin typeface="Arial" panose="020B0604020202020204" pitchFamily="34" charset="0"/>
                <a:cs typeface="Arial" panose="020B0604020202020204" pitchFamily="34" charset="0"/>
              </a:rPr>
              <a:t>Yyd11 500/220/11kV </a:t>
            </a:r>
          </a:p>
          <a:p>
            <a:pPr lvl="1" algn="just"/>
            <a:r>
              <a:rPr lang="es-ES" sz="2800" b="1" dirty="0" smtClean="0">
                <a:latin typeface="Arial" panose="020B0604020202020204" pitchFamily="34" charset="0"/>
                <a:cs typeface="Arial" panose="020B0604020202020204" pitchFamily="34" charset="0"/>
              </a:rPr>
              <a:t>500 MVA/400 MVA/100 MVA</a:t>
            </a:r>
          </a:p>
          <a:p>
            <a:pPr lvl="1" algn="just"/>
            <a:r>
              <a:rPr lang="es-ES" sz="2800" b="1" dirty="0" smtClean="0">
                <a:latin typeface="Arial" panose="020B0604020202020204" pitchFamily="34" charset="0"/>
                <a:cs typeface="Arial" panose="020B0604020202020204" pitchFamily="34" charset="0"/>
              </a:rPr>
              <a:t>Cambiador de TAP = ±10% del lado de 220 </a:t>
            </a:r>
            <a:r>
              <a:rPr lang="es-ES" sz="2800" b="1" dirty="0" err="1" smtClean="0">
                <a:latin typeface="Arial" panose="020B0604020202020204" pitchFamily="34" charset="0"/>
                <a:cs typeface="Arial" panose="020B0604020202020204" pitchFamily="34" charset="0"/>
              </a:rPr>
              <a:t>kV</a:t>
            </a:r>
            <a:r>
              <a:rPr lang="es-ES" sz="2800" b="1" dirty="0" smtClean="0">
                <a:latin typeface="Arial" panose="020B0604020202020204" pitchFamily="34" charset="0"/>
                <a:cs typeface="Arial" panose="020B0604020202020204" pitchFamily="34" charset="0"/>
              </a:rPr>
              <a:t> y cambiador de TAP = ±10% del lado de 11 </a:t>
            </a:r>
            <a:r>
              <a:rPr lang="es-ES" sz="2800" b="1" dirty="0" err="1" smtClean="0">
                <a:latin typeface="Arial" panose="020B0604020202020204" pitchFamily="34" charset="0"/>
                <a:cs typeface="Arial" panose="020B0604020202020204" pitchFamily="34" charset="0"/>
              </a:rPr>
              <a:t>kV</a:t>
            </a:r>
            <a:r>
              <a:rPr lang="es-ES" sz="2800" b="1" dirty="0" smtClean="0">
                <a:latin typeface="Arial" panose="020B0604020202020204" pitchFamily="34" charset="0"/>
                <a:cs typeface="Arial" panose="020B0604020202020204" pitchFamily="34" charset="0"/>
              </a:rPr>
              <a:t>.</a:t>
            </a:r>
          </a:p>
          <a:p>
            <a:pPr lvl="1" algn="just"/>
            <a:r>
              <a:rPr lang="es-ES" sz="2800" b="1" dirty="0" smtClean="0">
                <a:latin typeface="Arial" panose="020B0604020202020204" pitchFamily="34" charset="0"/>
                <a:cs typeface="Arial" panose="020B0604020202020204" pitchFamily="34" charset="0"/>
              </a:rPr>
              <a:t>Lado AT: 500 </a:t>
            </a:r>
            <a:r>
              <a:rPr lang="es-ES" sz="2800" b="1" dirty="0" err="1" smtClean="0">
                <a:latin typeface="Arial" panose="020B0604020202020204" pitchFamily="34" charset="0"/>
                <a:cs typeface="Arial" panose="020B0604020202020204" pitchFamily="34" charset="0"/>
              </a:rPr>
              <a:t>kV</a:t>
            </a:r>
            <a:endParaRPr lang="es-ES" sz="2800" b="1" dirty="0" smtClean="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468922" y="3568211"/>
            <a:ext cx="7784124" cy="5059974"/>
          </a:xfrm>
          <a:prstGeom prst="rect">
            <a:avLst/>
          </a:prstGeom>
        </p:spPr>
      </p:pic>
    </p:spTree>
    <p:extLst>
      <p:ext uri="{BB962C8B-B14F-4D97-AF65-F5344CB8AC3E}">
        <p14:creationId xmlns:p14="http://schemas.microsoft.com/office/powerpoint/2010/main" val="3523135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32289" y="478081"/>
            <a:ext cx="9008880" cy="12534534"/>
          </a:xfrm>
          <a:prstGeom prst="rect">
            <a:avLst/>
          </a:prstGeom>
        </p:spPr>
      </p:pic>
    </p:spTree>
    <p:extLst>
      <p:ext uri="{BB962C8B-B14F-4D97-AF65-F5344CB8AC3E}">
        <p14:creationId xmlns:p14="http://schemas.microsoft.com/office/powerpoint/2010/main" val="901144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2" y="304800"/>
            <a:ext cx="23094461" cy="13018949"/>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Para corrección de fase S filtrado de corrientes secuencia cero se utiliza el siguiente transformador "auxiliar" interpuesto para la corriente de la siguiente manera (ver Figura19.5.4):</a:t>
            </a: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FIGURA 19.5.4 Transformadores de corriente de interposición.</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Lado AT: 500 </a:t>
            </a:r>
            <a:r>
              <a:rPr lang="es-ES" sz="2800" b="1" dirty="0" err="1" smtClean="0">
                <a:latin typeface="Arial" panose="020B0604020202020204" pitchFamily="34" charset="0"/>
                <a:cs typeface="Arial" panose="020B0604020202020204" pitchFamily="34" charset="0"/>
              </a:rPr>
              <a:t>kV</a:t>
            </a:r>
            <a:r>
              <a:rPr lang="es-ES" sz="2800" b="1" dirty="0" smtClean="0">
                <a:latin typeface="Arial" panose="020B0604020202020204" pitchFamily="34" charset="0"/>
                <a:cs typeface="Arial" panose="020B0604020202020204" pitchFamily="34" charset="0"/>
              </a:rPr>
              <a:t> Yd11 ICT;</a:t>
            </a:r>
          </a:p>
          <a:p>
            <a:pPr algn="just"/>
            <a:r>
              <a:rPr lang="es-ES" sz="2800" b="1" dirty="0" smtClean="0">
                <a:latin typeface="Arial" panose="020B0604020202020204" pitchFamily="34" charset="0"/>
                <a:cs typeface="Arial" panose="020B0604020202020204" pitchFamily="34" charset="0"/>
              </a:rPr>
              <a:t>Lado BT: 220 </a:t>
            </a:r>
            <a:r>
              <a:rPr lang="es-ES" sz="2800" b="1" dirty="0" err="1" smtClean="0">
                <a:latin typeface="Arial" panose="020B0604020202020204" pitchFamily="34" charset="0"/>
                <a:cs typeface="Arial" panose="020B0604020202020204" pitchFamily="34" charset="0"/>
              </a:rPr>
              <a:t>kV</a:t>
            </a:r>
            <a:r>
              <a:rPr lang="es-ES" sz="2800" b="1" dirty="0" smtClean="0">
                <a:latin typeface="Arial" panose="020B0604020202020204" pitchFamily="34" charset="0"/>
                <a:cs typeface="Arial" panose="020B0604020202020204" pitchFamily="34" charset="0"/>
              </a:rPr>
              <a:t> Yd11 ICT;</a:t>
            </a:r>
          </a:p>
          <a:p>
            <a:pPr algn="just"/>
            <a:r>
              <a:rPr lang="es-ES" sz="2800" b="1" dirty="0" smtClean="0">
                <a:latin typeface="Arial" panose="020B0604020202020204" pitchFamily="34" charset="0"/>
                <a:cs typeface="Arial" panose="020B0604020202020204" pitchFamily="34" charset="0"/>
              </a:rPr>
              <a:t>Lado terciario: 11 </a:t>
            </a:r>
            <a:r>
              <a:rPr lang="es-ES" sz="2800" b="1" dirty="0" err="1" smtClean="0">
                <a:latin typeface="Arial" panose="020B0604020202020204" pitchFamily="34" charset="0"/>
                <a:cs typeface="Arial" panose="020B0604020202020204" pitchFamily="34" charset="0"/>
              </a:rPr>
              <a:t>kV</a:t>
            </a:r>
            <a:r>
              <a:rPr lang="es-ES" sz="2800" b="1" dirty="0" smtClean="0">
                <a:latin typeface="Arial" panose="020B0604020202020204" pitchFamily="34" charset="0"/>
                <a:cs typeface="Arial" panose="020B0604020202020204" pitchFamily="34" charset="0"/>
              </a:rPr>
              <a:t> Yy0 ICT.</a:t>
            </a:r>
          </a:p>
          <a:p>
            <a:pPr algn="just"/>
            <a:r>
              <a:rPr lang="es-ES" sz="2800" dirty="0" smtClean="0">
                <a:latin typeface="Arial" panose="020B0604020202020204" pitchFamily="34" charset="0"/>
                <a:cs typeface="Arial" panose="020B0604020202020204" pitchFamily="34" charset="0"/>
              </a:rPr>
              <a:t>Referirse a Figura 19.5.5 para obtener un diagrama de conexión detallado de la protección diferencial de </a:t>
            </a:r>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para transformador de tres devanados.</a:t>
            </a:r>
          </a:p>
        </p:txBody>
      </p:sp>
      <p:pic>
        <p:nvPicPr>
          <p:cNvPr id="3" name="Imagen 2"/>
          <p:cNvPicPr>
            <a:picLocks noChangeAspect="1"/>
          </p:cNvPicPr>
          <p:nvPr/>
        </p:nvPicPr>
        <p:blipFill>
          <a:blip r:embed="rId2"/>
          <a:stretch>
            <a:fillRect/>
          </a:stretch>
        </p:blipFill>
        <p:spPr>
          <a:xfrm>
            <a:off x="754610" y="1585912"/>
            <a:ext cx="9866497" cy="8566274"/>
          </a:xfrm>
          <a:prstGeom prst="rect">
            <a:avLst/>
          </a:prstGeom>
        </p:spPr>
      </p:pic>
    </p:spTree>
    <p:extLst>
      <p:ext uri="{BB962C8B-B14F-4D97-AF65-F5344CB8AC3E}">
        <p14:creationId xmlns:p14="http://schemas.microsoft.com/office/powerpoint/2010/main" val="1332211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2" y="304800"/>
            <a:ext cx="23094461" cy="13018949"/>
          </a:xfrm>
          <a:prstGeom prst="rect">
            <a:avLst/>
          </a:prstGeom>
        </p:spPr>
        <p:txBody>
          <a:bodyPr wrap="square">
            <a:spAutoFit/>
          </a:bodyPr>
          <a:lstStyle/>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FIGURA 19.5.5 Diagrama de conexión detallado de la protección diferencial del transformador de tres devanados.</a:t>
            </a:r>
          </a:p>
          <a:p>
            <a:pPr algn="just"/>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Corriente de </a:t>
            </a:r>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mínima (lado 220 </a:t>
            </a:r>
            <a:r>
              <a:rPr lang="es-ES" sz="2800" dirty="0" err="1" smtClean="0">
                <a:latin typeface="Arial" panose="020B0604020202020204" pitchFamily="34" charset="0"/>
                <a:cs typeface="Arial" panose="020B0604020202020204" pitchFamily="34" charset="0"/>
              </a:rPr>
              <a:t>kV</a:t>
            </a:r>
            <a:r>
              <a:rPr lang="es-ES" sz="2800" dirty="0" smtClean="0">
                <a:latin typeface="Arial" panose="020B0604020202020204" pitchFamily="34" charset="0"/>
                <a:cs typeface="Arial" panose="020B0604020202020204" pitchFamily="34" charset="0"/>
              </a:rPr>
              <a:t>)</a:t>
            </a:r>
          </a:p>
          <a:p>
            <a:pPr algn="just"/>
            <a:r>
              <a:rPr lang="es-ES" sz="2800" dirty="0" smtClean="0">
                <a:latin typeface="Arial" panose="020B0604020202020204" pitchFamily="34" charset="0"/>
                <a:cs typeface="Arial" panose="020B0604020202020204" pitchFamily="34" charset="0"/>
              </a:rPr>
              <a:t>Tensión máxima en el lado de baja tensión:</a:t>
            </a:r>
          </a:p>
          <a:p>
            <a:pPr lvl="1" algn="just"/>
            <a:r>
              <a:rPr lang="es-ES" sz="2800" b="1" dirty="0" err="1" smtClean="0">
                <a:latin typeface="Arial" panose="020B0604020202020204" pitchFamily="34" charset="0"/>
                <a:cs typeface="Arial" panose="020B0604020202020204" pitchFamily="34" charset="0"/>
              </a:rPr>
              <a:t>Vmax</a:t>
            </a:r>
            <a:r>
              <a:rPr lang="es-ES" sz="2800" b="1" dirty="0" smtClean="0">
                <a:latin typeface="Arial" panose="020B0604020202020204" pitchFamily="34" charset="0"/>
                <a:cs typeface="Arial" panose="020B0604020202020204" pitchFamily="34" charset="0"/>
              </a:rPr>
              <a:t> = 220 </a:t>
            </a:r>
            <a:r>
              <a:rPr lang="es-ES" sz="2800" b="1" dirty="0" err="1" smtClean="0">
                <a:latin typeface="Arial" panose="020B0604020202020204" pitchFamily="34" charset="0"/>
                <a:cs typeface="Arial" panose="020B0604020202020204" pitchFamily="34" charset="0"/>
              </a:rPr>
              <a:t>kV</a:t>
            </a:r>
            <a:r>
              <a:rPr lang="es-ES" sz="2800" b="1" dirty="0" smtClean="0">
                <a:latin typeface="Arial" panose="020B0604020202020204" pitchFamily="34" charset="0"/>
                <a:cs typeface="Arial" panose="020B0604020202020204" pitchFamily="34" charset="0"/>
              </a:rPr>
              <a:t> x 1.1 = 242 </a:t>
            </a:r>
            <a:r>
              <a:rPr lang="es-ES" sz="2800" b="1" dirty="0" err="1" smtClean="0">
                <a:latin typeface="Arial" panose="020B0604020202020204" pitchFamily="34" charset="0"/>
                <a:cs typeface="Arial" panose="020B0604020202020204" pitchFamily="34" charset="0"/>
              </a:rPr>
              <a:t>kV</a:t>
            </a:r>
            <a:endParaRPr lang="es-ES" sz="2800" b="1"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468922" y="577728"/>
            <a:ext cx="10972801" cy="7018826"/>
          </a:xfrm>
          <a:prstGeom prst="rect">
            <a:avLst/>
          </a:prstGeom>
        </p:spPr>
      </p:pic>
      <p:pic>
        <p:nvPicPr>
          <p:cNvPr id="5" name="Imagen 4"/>
          <p:cNvPicPr>
            <a:picLocks noChangeAspect="1"/>
          </p:cNvPicPr>
          <p:nvPr/>
        </p:nvPicPr>
        <p:blipFill>
          <a:blip r:embed="rId3"/>
          <a:stretch>
            <a:fillRect/>
          </a:stretch>
        </p:blipFill>
        <p:spPr>
          <a:xfrm>
            <a:off x="1406769" y="9817988"/>
            <a:ext cx="4853353" cy="3522873"/>
          </a:xfrm>
          <a:prstGeom prst="rect">
            <a:avLst/>
          </a:prstGeom>
        </p:spPr>
      </p:pic>
    </p:spTree>
    <p:extLst>
      <p:ext uri="{BB962C8B-B14F-4D97-AF65-F5344CB8AC3E}">
        <p14:creationId xmlns:p14="http://schemas.microsoft.com/office/powerpoint/2010/main" val="928222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2" y="304800"/>
            <a:ext cx="23094461" cy="13018949"/>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Tensión mínima en el lado de baja tensión:</a:t>
            </a:r>
          </a:p>
          <a:p>
            <a:pPr lvl="2" algn="just"/>
            <a:r>
              <a:rPr lang="es-ES" sz="2800" b="1" dirty="0" err="1" smtClean="0">
                <a:latin typeface="Arial" panose="020B0604020202020204" pitchFamily="34" charset="0"/>
                <a:cs typeface="Arial" panose="020B0604020202020204" pitchFamily="34" charset="0"/>
              </a:rPr>
              <a:t>Vmin</a:t>
            </a:r>
            <a:r>
              <a:rPr lang="es-ES" sz="2800" b="1" dirty="0" smtClean="0">
                <a:latin typeface="Arial" panose="020B0604020202020204" pitchFamily="34" charset="0"/>
                <a:cs typeface="Arial" panose="020B0604020202020204" pitchFamily="34" charset="0"/>
              </a:rPr>
              <a:t> = 220 </a:t>
            </a:r>
            <a:r>
              <a:rPr lang="es-ES" sz="2800" b="1" dirty="0" err="1" smtClean="0">
                <a:latin typeface="Arial" panose="020B0604020202020204" pitchFamily="34" charset="0"/>
                <a:cs typeface="Arial" panose="020B0604020202020204" pitchFamily="34" charset="0"/>
              </a:rPr>
              <a:t>kV</a:t>
            </a:r>
            <a:r>
              <a:rPr lang="es-ES" sz="2800" b="1" dirty="0" smtClean="0">
                <a:latin typeface="Arial" panose="020B0604020202020204" pitchFamily="34" charset="0"/>
                <a:cs typeface="Arial" panose="020B0604020202020204" pitchFamily="34" charset="0"/>
              </a:rPr>
              <a:t> x 0.9 = 198 </a:t>
            </a:r>
            <a:r>
              <a:rPr lang="es-ES" sz="2800" b="1" dirty="0" err="1" smtClean="0">
                <a:latin typeface="Arial" panose="020B0604020202020204" pitchFamily="34" charset="0"/>
                <a:cs typeface="Arial" panose="020B0604020202020204" pitchFamily="34" charset="0"/>
              </a:rPr>
              <a:t>kV</a:t>
            </a:r>
            <a:endParaRPr lang="es-ES" sz="2800" b="1" dirty="0" smtClean="0">
              <a:latin typeface="Arial" panose="020B0604020202020204" pitchFamily="34" charset="0"/>
              <a:cs typeface="Arial" panose="020B0604020202020204" pitchFamily="34" charset="0"/>
            </a:endParaRPr>
          </a:p>
          <a:p>
            <a:pPr lvl="2" algn="just"/>
            <a:endParaRPr lang="es-ES" sz="2800" b="1" dirty="0">
              <a:latin typeface="Arial" panose="020B0604020202020204" pitchFamily="34" charset="0"/>
              <a:cs typeface="Arial" panose="020B0604020202020204" pitchFamily="34" charset="0"/>
            </a:endParaRPr>
          </a:p>
          <a:p>
            <a:pPr lvl="2" algn="just"/>
            <a:endParaRPr lang="es-ES" sz="2800" b="1" dirty="0" smtClean="0">
              <a:latin typeface="Arial" panose="020B0604020202020204" pitchFamily="34" charset="0"/>
              <a:cs typeface="Arial" panose="020B0604020202020204" pitchFamily="34" charset="0"/>
            </a:endParaRPr>
          </a:p>
          <a:p>
            <a:pPr lvl="2" algn="just"/>
            <a:endParaRPr lang="es-ES" sz="2800" b="1" dirty="0">
              <a:latin typeface="Arial" panose="020B0604020202020204" pitchFamily="34" charset="0"/>
              <a:cs typeface="Arial" panose="020B0604020202020204" pitchFamily="34" charset="0"/>
            </a:endParaRPr>
          </a:p>
          <a:p>
            <a:pPr lvl="2" algn="just"/>
            <a:endParaRPr lang="es-ES" sz="2800" b="1" dirty="0" smtClean="0">
              <a:latin typeface="Arial" panose="020B0604020202020204" pitchFamily="34" charset="0"/>
              <a:cs typeface="Arial" panose="020B0604020202020204" pitchFamily="34" charset="0"/>
            </a:endParaRPr>
          </a:p>
          <a:p>
            <a:pPr lvl="2" algn="just"/>
            <a:endParaRPr lang="es-ES" sz="2800" b="1" dirty="0">
              <a:latin typeface="Arial" panose="020B0604020202020204" pitchFamily="34" charset="0"/>
              <a:cs typeface="Arial" panose="020B0604020202020204" pitchFamily="34" charset="0"/>
            </a:endParaRPr>
          </a:p>
          <a:p>
            <a:pPr lvl="2" algn="just"/>
            <a:endParaRPr lang="es-ES" sz="2800" b="1" dirty="0" smtClean="0">
              <a:latin typeface="Arial" panose="020B0604020202020204" pitchFamily="34" charset="0"/>
              <a:cs typeface="Arial" panose="020B0604020202020204" pitchFamily="34" charset="0"/>
            </a:endParaRPr>
          </a:p>
          <a:p>
            <a:pPr lvl="2" algn="just"/>
            <a:endParaRPr lang="es-ES" sz="2800" b="1" dirty="0">
              <a:latin typeface="Arial" panose="020B0604020202020204" pitchFamily="34" charset="0"/>
              <a:cs typeface="Arial" panose="020B0604020202020204" pitchFamily="34" charset="0"/>
            </a:endParaRPr>
          </a:p>
          <a:p>
            <a:pPr lvl="2" algn="just"/>
            <a:endParaRPr lang="es-ES" sz="2800" b="1"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Para el lado de baja tensión, se elige el </a:t>
            </a:r>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 22%.</a:t>
            </a:r>
          </a:p>
          <a:p>
            <a:pPr algn="just"/>
            <a:r>
              <a:rPr lang="es-ES" sz="2800" dirty="0" smtClean="0">
                <a:latin typeface="Arial" panose="020B0604020202020204" pitchFamily="34" charset="0"/>
                <a:cs typeface="Arial" panose="020B0604020202020204" pitchFamily="34" charset="0"/>
              </a:rPr>
              <a:t>La corriente de </a:t>
            </a:r>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mínima para el lado de 11 </a:t>
            </a:r>
            <a:r>
              <a:rPr lang="es-ES" sz="2800" dirty="0" err="1" smtClean="0">
                <a:latin typeface="Arial" panose="020B0604020202020204" pitchFamily="34" charset="0"/>
                <a:cs typeface="Arial" panose="020B0604020202020204" pitchFamily="34" charset="0"/>
              </a:rPr>
              <a:t>kV</a:t>
            </a:r>
            <a:r>
              <a:rPr lang="es-ES" sz="2800" dirty="0" smtClean="0">
                <a:latin typeface="Arial" panose="020B0604020202020204" pitchFamily="34" charset="0"/>
                <a:cs typeface="Arial" panose="020B0604020202020204" pitchFamily="34" charset="0"/>
              </a:rPr>
              <a:t> con tensión máxima en el lado terciario se calcula de la siguiente manera:</a:t>
            </a:r>
          </a:p>
          <a:p>
            <a:pPr lvl="2" algn="just"/>
            <a:r>
              <a:rPr lang="es-ES" sz="2800" b="1" dirty="0" err="1" smtClean="0">
                <a:latin typeface="Arial" panose="020B0604020202020204" pitchFamily="34" charset="0"/>
                <a:cs typeface="Arial" panose="020B0604020202020204" pitchFamily="34" charset="0"/>
              </a:rPr>
              <a:t>Vmax</a:t>
            </a:r>
            <a:r>
              <a:rPr lang="es-ES" sz="2800" b="1" dirty="0" smtClean="0">
                <a:latin typeface="Arial" panose="020B0604020202020204" pitchFamily="34" charset="0"/>
                <a:cs typeface="Arial" panose="020B0604020202020204" pitchFamily="34" charset="0"/>
              </a:rPr>
              <a:t> = 11 x 1.1 = 12.1 </a:t>
            </a:r>
            <a:r>
              <a:rPr lang="es-ES" sz="2800" b="1" dirty="0" err="1" smtClean="0">
                <a:latin typeface="Arial" panose="020B0604020202020204" pitchFamily="34" charset="0"/>
                <a:cs typeface="Arial" panose="020B0604020202020204" pitchFamily="34" charset="0"/>
              </a:rPr>
              <a:t>kV</a:t>
            </a:r>
            <a:endParaRPr lang="es-ES" sz="2800" b="1"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Tensión mínima en el lado terciario</a:t>
            </a: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2696307" y="1309321"/>
            <a:ext cx="4032739" cy="3168894"/>
          </a:xfrm>
          <a:prstGeom prst="rect">
            <a:avLst/>
          </a:prstGeom>
        </p:spPr>
      </p:pic>
      <p:pic>
        <p:nvPicPr>
          <p:cNvPr id="6" name="Imagen 5"/>
          <p:cNvPicPr>
            <a:picLocks noChangeAspect="1"/>
          </p:cNvPicPr>
          <p:nvPr/>
        </p:nvPicPr>
        <p:blipFill>
          <a:blip r:embed="rId3"/>
          <a:stretch>
            <a:fillRect/>
          </a:stretch>
        </p:blipFill>
        <p:spPr>
          <a:xfrm>
            <a:off x="2438400" y="5972032"/>
            <a:ext cx="4689230" cy="3212122"/>
          </a:xfrm>
          <a:prstGeom prst="rect">
            <a:avLst/>
          </a:prstGeom>
        </p:spPr>
      </p:pic>
      <p:pic>
        <p:nvPicPr>
          <p:cNvPr id="7" name="Imagen 6"/>
          <p:cNvPicPr>
            <a:picLocks noChangeAspect="1"/>
          </p:cNvPicPr>
          <p:nvPr/>
        </p:nvPicPr>
        <p:blipFill>
          <a:blip r:embed="rId4"/>
          <a:stretch>
            <a:fillRect/>
          </a:stretch>
        </p:blipFill>
        <p:spPr>
          <a:xfrm>
            <a:off x="2368061" y="9845186"/>
            <a:ext cx="4689229" cy="3284660"/>
          </a:xfrm>
          <a:prstGeom prst="rect">
            <a:avLst/>
          </a:prstGeom>
        </p:spPr>
      </p:pic>
      <p:sp>
        <p:nvSpPr>
          <p:cNvPr id="8" name="Rectángulo 7"/>
          <p:cNvSpPr/>
          <p:nvPr/>
        </p:nvSpPr>
        <p:spPr>
          <a:xfrm>
            <a:off x="7399516" y="12606626"/>
            <a:ext cx="7910820" cy="523220"/>
          </a:xfrm>
          <a:prstGeom prst="rect">
            <a:avLst/>
          </a:prstGeom>
        </p:spPr>
        <p:txBody>
          <a:bodyPr wrap="none">
            <a:spAutoFit/>
          </a:bodyPr>
          <a:lstStyle/>
          <a:p>
            <a:pPr algn="just"/>
            <a:r>
              <a:rPr lang="es-ES" sz="2800" dirty="0">
                <a:latin typeface="Arial" panose="020B0604020202020204" pitchFamily="34" charset="0"/>
                <a:cs typeface="Arial" panose="020B0604020202020204" pitchFamily="34" charset="0"/>
              </a:rPr>
              <a:t>Seleccionar el </a:t>
            </a:r>
            <a:r>
              <a:rPr lang="es-ES" sz="2800" dirty="0" err="1">
                <a:latin typeface="Arial" panose="020B0604020202020204" pitchFamily="34" charset="0"/>
                <a:cs typeface="Arial" panose="020B0604020202020204" pitchFamily="34" charset="0"/>
              </a:rPr>
              <a:t>Bias</a:t>
            </a:r>
            <a:r>
              <a:rPr lang="es-ES" sz="2800" dirty="0">
                <a:latin typeface="Arial" panose="020B0604020202020204" pitchFamily="34" charset="0"/>
                <a:cs typeface="Arial" panose="020B0604020202020204" pitchFamily="34" charset="0"/>
              </a:rPr>
              <a:t> = 22% para el lado de 11 </a:t>
            </a:r>
            <a:r>
              <a:rPr lang="es-ES" sz="2800" dirty="0" err="1">
                <a:latin typeface="Arial" panose="020B0604020202020204" pitchFamily="34" charset="0"/>
                <a:cs typeface="Arial" panose="020B0604020202020204" pitchFamily="34" charset="0"/>
              </a:rPr>
              <a:t>kV</a:t>
            </a:r>
            <a:r>
              <a:rPr lang="es-ES"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12368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8922" y="304800"/>
            <a:ext cx="23094461" cy="7848302"/>
          </a:xfrm>
          <a:prstGeom prst="rect">
            <a:avLst/>
          </a:prstGeom>
        </p:spPr>
        <p:txBody>
          <a:bodyPr wrap="square">
            <a:spAutoFit/>
          </a:bodyPr>
          <a:lstStyle/>
          <a:p>
            <a:pPr algn="just"/>
            <a:r>
              <a:rPr lang="es-ES" sz="2800" dirty="0" smtClean="0">
                <a:latin typeface="Arial" panose="020B0604020202020204" pitchFamily="34" charset="0"/>
                <a:cs typeface="Arial" panose="020B0604020202020204" pitchFamily="34" charset="0"/>
              </a:rPr>
              <a:t>Luego se selecciona una pendiente de </a:t>
            </a:r>
            <a:r>
              <a:rPr lang="es-ES" sz="2800" dirty="0" err="1" smtClean="0">
                <a:latin typeface="Arial" panose="020B0604020202020204" pitchFamily="34" charset="0"/>
                <a:cs typeface="Arial" panose="020B0604020202020204" pitchFamily="34" charset="0"/>
              </a:rPr>
              <a:t>Bias</a:t>
            </a:r>
            <a:r>
              <a:rPr lang="es-ES" sz="2800" dirty="0" smtClean="0">
                <a:latin typeface="Arial" panose="020B0604020202020204" pitchFamily="34" charset="0"/>
                <a:cs typeface="Arial" panose="020B0604020202020204" pitchFamily="34" charset="0"/>
              </a:rPr>
              <a:t> del 22% para el relé diferencial (como se muestra en la Figura 19.5.6):</a:t>
            </a: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just"/>
            <a:endParaRPr lang="es-ES" sz="2800" dirty="0" smtClean="0">
              <a:latin typeface="Arial" panose="020B0604020202020204" pitchFamily="34" charset="0"/>
              <a:cs typeface="Arial" panose="020B0604020202020204" pitchFamily="34" charset="0"/>
            </a:endParaRPr>
          </a:p>
          <a:p>
            <a:pPr algn="ctr"/>
            <a:r>
              <a:rPr lang="es-ES" sz="2800" b="1" dirty="0" smtClean="0">
                <a:latin typeface="Arial" panose="020B0604020202020204" pitchFamily="34" charset="0"/>
                <a:cs typeface="Arial" panose="020B0604020202020204" pitchFamily="34" charset="0"/>
              </a:rPr>
              <a:t>FIGURA 19.5.6 Característica de polarización de funcionamiento de relé de una protección diferencial polarizada por transformador de tres devanados.</a:t>
            </a:r>
          </a:p>
          <a:p>
            <a:pPr algn="just"/>
            <a:endParaRPr lang="es-ES" sz="2800" dirty="0" smtClean="0">
              <a:latin typeface="Arial" panose="020B0604020202020204" pitchFamily="34" charset="0"/>
              <a:cs typeface="Arial" panose="020B0604020202020204" pitchFamily="34" charset="0"/>
            </a:endParaRPr>
          </a:p>
          <a:p>
            <a:pPr lvl="3" algn="ctr"/>
            <a:r>
              <a:rPr lang="es-ES" sz="2800" b="1" dirty="0" err="1" smtClean="0">
                <a:latin typeface="Arial" panose="020B0604020202020204" pitchFamily="34" charset="0"/>
                <a:cs typeface="Arial" panose="020B0604020202020204" pitchFamily="34" charset="0"/>
              </a:rPr>
              <a:t>Idiff</a:t>
            </a:r>
            <a:r>
              <a:rPr lang="es-ES" sz="2800" b="1" dirty="0" smtClean="0">
                <a:latin typeface="Arial" panose="020B0604020202020204" pitchFamily="34" charset="0"/>
                <a:cs typeface="Arial" panose="020B0604020202020204" pitchFamily="34" charset="0"/>
              </a:rPr>
              <a:t>. Min = 0.1 A</a:t>
            </a:r>
          </a:p>
          <a:p>
            <a:pPr algn="just"/>
            <a:endParaRPr lang="es-ES" sz="2800" dirty="0" smtClean="0">
              <a:latin typeface="Arial" panose="020B0604020202020204" pitchFamily="34" charset="0"/>
              <a:cs typeface="Arial" panose="020B0604020202020204" pitchFamily="34" charset="0"/>
            </a:endParaRPr>
          </a:p>
          <a:p>
            <a:pPr algn="just"/>
            <a:r>
              <a:rPr lang="es-ES" sz="2800" b="1" dirty="0" smtClean="0">
                <a:latin typeface="Arial" panose="020B0604020202020204" pitchFamily="34" charset="0"/>
                <a:cs typeface="Arial" panose="020B0604020202020204" pitchFamily="34" charset="0"/>
              </a:rPr>
              <a:t>Nota</a:t>
            </a:r>
            <a:r>
              <a:rPr lang="es-ES" sz="2800" dirty="0" smtClean="0">
                <a:latin typeface="Arial" panose="020B0604020202020204" pitchFamily="34" charset="0"/>
                <a:cs typeface="Arial" panose="020B0604020202020204" pitchFamily="34" charset="0"/>
              </a:rPr>
              <a:t>: segunda pendiente = 80%, para dar más estabilidad al funcionamiento del relé para fallas externas (fallas </a:t>
            </a:r>
            <a:r>
              <a:rPr lang="es-ES" sz="2800" dirty="0" err="1" smtClean="0">
                <a:latin typeface="Arial" panose="020B0604020202020204" pitchFamily="34" charset="0"/>
                <a:cs typeface="Arial" panose="020B0604020202020204" pitchFamily="34" charset="0"/>
              </a:rPr>
              <a:t>atravesantes</a:t>
            </a:r>
            <a:r>
              <a:rPr lang="es-ES" sz="2800" dirty="0" smtClean="0">
                <a:latin typeface="Arial" panose="020B0604020202020204" pitchFamily="34" charset="0"/>
                <a:cs typeface="Arial" panose="020B0604020202020204" pitchFamily="34" charset="0"/>
              </a:rPr>
              <a:t>).</a:t>
            </a:r>
            <a:endParaRPr lang="es-ES"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8135815" y="761632"/>
            <a:ext cx="7807570" cy="4818553"/>
          </a:xfrm>
          <a:prstGeom prst="rect">
            <a:avLst/>
          </a:prstGeom>
        </p:spPr>
      </p:pic>
    </p:spTree>
    <p:extLst>
      <p:ext uri="{BB962C8B-B14F-4D97-AF65-F5344CB8AC3E}">
        <p14:creationId xmlns:p14="http://schemas.microsoft.com/office/powerpoint/2010/main" val="1253130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8585" y="253952"/>
            <a:ext cx="22930338" cy="13018949"/>
          </a:xfrm>
          <a:prstGeom prst="rect">
            <a:avLst/>
          </a:prstGeom>
        </p:spPr>
        <p:txBody>
          <a:bodyPr wrap="square">
            <a:spAutoFit/>
          </a:bodyPr>
          <a:lstStyle/>
          <a:p>
            <a:pPr algn="just"/>
            <a:r>
              <a:rPr lang="es-ES" sz="2800" b="1" dirty="0" smtClean="0"/>
              <a:t>19.5.3 AJUSTE DE PROTECCIÓN DIFERENCIAL DE ALTA IMPEDANCIA</a:t>
            </a:r>
          </a:p>
          <a:p>
            <a:pPr algn="just"/>
            <a:r>
              <a:rPr lang="es-ES" sz="2800" b="1" dirty="0" smtClean="0"/>
              <a:t>19.5.3.1 Ejemplo resuelto 1 (Figura 19.5.7)</a:t>
            </a:r>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ctr"/>
            <a:r>
              <a:rPr lang="es-ES" sz="2800" b="1" dirty="0" smtClean="0"/>
              <a:t>FIGURA 19.5.7 Transformador de 500/220 </a:t>
            </a:r>
            <a:r>
              <a:rPr lang="es-ES" sz="2800" b="1" dirty="0" err="1" smtClean="0"/>
              <a:t>kV</a:t>
            </a:r>
            <a:r>
              <a:rPr lang="es-ES" sz="2800" b="1" dirty="0" smtClean="0"/>
              <a:t> Yd1 500 MVA. </a:t>
            </a:r>
          </a:p>
          <a:p>
            <a:pPr algn="just"/>
            <a:r>
              <a:rPr lang="es-ES" sz="2800" dirty="0" smtClean="0"/>
              <a:t>Protegido por protección diferencial de alta impedancia.</a:t>
            </a:r>
          </a:p>
          <a:p>
            <a:pPr algn="just"/>
            <a:r>
              <a:rPr lang="es-ES" sz="2800" dirty="0" smtClean="0"/>
              <a:t>Los datos de este ejemplo incluyen: Resistencia del cable:</a:t>
            </a:r>
          </a:p>
          <a:p>
            <a:pPr algn="just"/>
            <a:endParaRPr lang="es-ES" sz="2800" dirty="0"/>
          </a:p>
          <a:p>
            <a:pPr algn="just"/>
            <a:endParaRPr lang="es-ES" sz="2800" dirty="0" smtClean="0"/>
          </a:p>
          <a:p>
            <a:pPr algn="just"/>
            <a:endParaRPr lang="es-ES" sz="2800" dirty="0" smtClean="0"/>
          </a:p>
          <a:p>
            <a:pPr algn="just"/>
            <a:endParaRPr lang="es-ES" sz="2800" dirty="0"/>
          </a:p>
          <a:p>
            <a:pPr algn="just"/>
            <a:r>
              <a:rPr lang="es-ES" sz="2800" dirty="0" smtClean="0"/>
              <a:t>El límite de estabilidad del relé es normalmente 16 In </a:t>
            </a:r>
          </a:p>
          <a:p>
            <a:pPr algn="just"/>
            <a:r>
              <a:rPr lang="es-ES" sz="2800" dirty="0" smtClean="0"/>
              <a:t>luego </a:t>
            </a:r>
            <a:r>
              <a:rPr lang="es-ES" sz="2800" dirty="0" err="1" smtClean="0"/>
              <a:t>Ifalla</a:t>
            </a:r>
            <a:r>
              <a:rPr lang="es-ES" sz="2800" dirty="0" smtClean="0"/>
              <a:t> </a:t>
            </a:r>
            <a:r>
              <a:rPr lang="es-ES" sz="2800" dirty="0" err="1" smtClean="0"/>
              <a:t>atravesante</a:t>
            </a:r>
            <a:r>
              <a:rPr lang="es-ES" sz="2800" dirty="0" smtClean="0"/>
              <a:t> (IF) = 16 In:</a:t>
            </a:r>
          </a:p>
          <a:p>
            <a:pPr algn="just"/>
            <a:endParaRPr lang="es-ES" sz="2800" dirty="0"/>
          </a:p>
          <a:p>
            <a:pPr algn="just"/>
            <a:endParaRPr lang="es-ES" sz="2800" dirty="0" smtClean="0"/>
          </a:p>
          <a:p>
            <a:pPr algn="just"/>
            <a:endParaRPr lang="es-ES" sz="2800" dirty="0" smtClean="0"/>
          </a:p>
          <a:p>
            <a:pPr algn="just"/>
            <a:endParaRPr lang="es-ES" sz="2800" dirty="0" smtClean="0"/>
          </a:p>
          <a:p>
            <a:pPr algn="just"/>
            <a:endParaRPr lang="es-ES" sz="2800" dirty="0" smtClean="0"/>
          </a:p>
        </p:txBody>
      </p:sp>
      <p:pic>
        <p:nvPicPr>
          <p:cNvPr id="3" name="Imagen 2"/>
          <p:cNvPicPr>
            <a:picLocks noChangeAspect="1"/>
          </p:cNvPicPr>
          <p:nvPr/>
        </p:nvPicPr>
        <p:blipFill>
          <a:blip r:embed="rId2"/>
          <a:stretch>
            <a:fillRect/>
          </a:stretch>
        </p:blipFill>
        <p:spPr>
          <a:xfrm>
            <a:off x="6752491" y="1337162"/>
            <a:ext cx="10738339" cy="5626345"/>
          </a:xfrm>
          <a:prstGeom prst="rect">
            <a:avLst/>
          </a:prstGeom>
        </p:spPr>
      </p:pic>
      <p:pic>
        <p:nvPicPr>
          <p:cNvPr id="4" name="Imagen 3"/>
          <p:cNvPicPr>
            <a:picLocks noChangeAspect="1"/>
          </p:cNvPicPr>
          <p:nvPr/>
        </p:nvPicPr>
        <p:blipFill>
          <a:blip r:embed="rId3"/>
          <a:stretch>
            <a:fillRect/>
          </a:stretch>
        </p:blipFill>
        <p:spPr>
          <a:xfrm>
            <a:off x="1644829" y="8839200"/>
            <a:ext cx="5857939" cy="1148862"/>
          </a:xfrm>
          <a:prstGeom prst="rect">
            <a:avLst/>
          </a:prstGeom>
        </p:spPr>
      </p:pic>
      <p:pic>
        <p:nvPicPr>
          <p:cNvPr id="5" name="Imagen 4"/>
          <p:cNvPicPr>
            <a:picLocks noChangeAspect="1"/>
          </p:cNvPicPr>
          <p:nvPr/>
        </p:nvPicPr>
        <p:blipFill>
          <a:blip r:embed="rId4"/>
          <a:stretch>
            <a:fillRect/>
          </a:stretch>
        </p:blipFill>
        <p:spPr>
          <a:xfrm>
            <a:off x="1644831" y="11371385"/>
            <a:ext cx="4896646" cy="1922584"/>
          </a:xfrm>
          <a:prstGeom prst="rect">
            <a:avLst/>
          </a:prstGeom>
        </p:spPr>
      </p:pic>
    </p:spTree>
    <p:extLst>
      <p:ext uri="{BB962C8B-B14F-4D97-AF65-F5344CB8AC3E}">
        <p14:creationId xmlns:p14="http://schemas.microsoft.com/office/powerpoint/2010/main" val="17420658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8585" y="253952"/>
            <a:ext cx="22930338" cy="13449836"/>
          </a:xfrm>
          <a:prstGeom prst="rect">
            <a:avLst/>
          </a:prstGeom>
        </p:spPr>
        <p:txBody>
          <a:bodyPr wrap="square">
            <a:spAutoFit/>
          </a:bodyPr>
          <a:lstStyle/>
          <a:p>
            <a:pPr algn="just"/>
            <a:r>
              <a:rPr lang="es-ES" sz="2800" dirty="0" smtClean="0"/>
              <a:t>Suponiendo que un CT está saturado, se calcula la tensión de estabilidad del relé (RV) como sigue:</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p:txBody>
      </p:sp>
      <p:pic>
        <p:nvPicPr>
          <p:cNvPr id="6" name="Imagen 5"/>
          <p:cNvPicPr>
            <a:picLocks noChangeAspect="1"/>
          </p:cNvPicPr>
          <p:nvPr/>
        </p:nvPicPr>
        <p:blipFill>
          <a:blip r:embed="rId2"/>
          <a:stretch>
            <a:fillRect/>
          </a:stretch>
        </p:blipFill>
        <p:spPr>
          <a:xfrm>
            <a:off x="398585" y="855052"/>
            <a:ext cx="5955324" cy="4162425"/>
          </a:xfrm>
          <a:prstGeom prst="rect">
            <a:avLst/>
          </a:prstGeom>
        </p:spPr>
      </p:pic>
      <p:pic>
        <p:nvPicPr>
          <p:cNvPr id="7" name="Imagen 6"/>
          <p:cNvPicPr>
            <a:picLocks noChangeAspect="1"/>
          </p:cNvPicPr>
          <p:nvPr/>
        </p:nvPicPr>
        <p:blipFill>
          <a:blip r:embed="rId3"/>
          <a:stretch>
            <a:fillRect/>
          </a:stretch>
        </p:blipFill>
        <p:spPr>
          <a:xfrm>
            <a:off x="398585" y="5017478"/>
            <a:ext cx="7010400" cy="8487508"/>
          </a:xfrm>
          <a:prstGeom prst="rect">
            <a:avLst/>
          </a:prstGeom>
        </p:spPr>
      </p:pic>
    </p:spTree>
    <p:extLst>
      <p:ext uri="{BB962C8B-B14F-4D97-AF65-F5344CB8AC3E}">
        <p14:creationId xmlns:p14="http://schemas.microsoft.com/office/powerpoint/2010/main" val="8666476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8585" y="253952"/>
            <a:ext cx="22930338" cy="13449836"/>
          </a:xfrm>
          <a:prstGeom prst="rect">
            <a:avLst/>
          </a:prstGeom>
        </p:spPr>
        <p:txBody>
          <a:bodyPr wrap="square">
            <a:spAutoFit/>
          </a:bodyPr>
          <a:lstStyle/>
          <a:p>
            <a:pPr algn="just"/>
            <a:r>
              <a:rPr lang="es-ES" sz="2800" dirty="0" smtClean="0"/>
              <a:t>Escoger VK = 400 V para el CT cuando otro relé (relé de corriente) R1 se utiliza con el relé de tensión en paralelo y establecido que la carga del relé de corriente es de 600 Ω y su corriente es de 40 </a:t>
            </a:r>
            <a:r>
              <a:rPr lang="es-ES" sz="2800" dirty="0" err="1" smtClean="0"/>
              <a:t>mA.</a:t>
            </a:r>
            <a:endParaRPr lang="es-ES" sz="2800" dirty="0" smtClean="0"/>
          </a:p>
          <a:p>
            <a:pPr algn="just"/>
            <a:r>
              <a:rPr lang="es-ES" sz="2800" dirty="0" smtClean="0"/>
              <a:t>Entonces la tensión del relé de corriente (R1) es 600 x 0,040 = 24 V.</a:t>
            </a:r>
          </a:p>
          <a:p>
            <a:pPr algn="just"/>
            <a:r>
              <a:rPr lang="es-ES" sz="2800" dirty="0" smtClean="0"/>
              <a:t>Luego, la resistencia de ajuste en serie del relé de corriente R1 se puede calcular de la siguiente manera (como se muestra en la Figura 19.5.8):</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smtClean="0"/>
          </a:p>
          <a:p>
            <a:pPr algn="just"/>
            <a:r>
              <a:rPr lang="es-ES" sz="2800" b="1" dirty="0" smtClean="0"/>
              <a:t>FIGURA </a:t>
            </a:r>
            <a:r>
              <a:rPr lang="es-ES" sz="2800" b="1" dirty="0"/>
              <a:t>19.5.8 Circuito de relé diferencial de alta impedancia.</a:t>
            </a:r>
          </a:p>
          <a:p>
            <a:pPr algn="just"/>
            <a:endParaRPr lang="es-ES" sz="2800" dirty="0" smtClean="0"/>
          </a:p>
          <a:p>
            <a:pPr algn="just"/>
            <a:endParaRPr lang="es-ES" sz="2800" dirty="0"/>
          </a:p>
          <a:p>
            <a:pPr algn="just"/>
            <a:endParaRPr lang="es-ES" sz="2800" dirty="0" smtClean="0"/>
          </a:p>
          <a:p>
            <a:pPr algn="just"/>
            <a:r>
              <a:rPr lang="es-ES" sz="2800" dirty="0" smtClean="0"/>
              <a:t>El circuito del relé consta de los siguientes relés:</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b="1" dirty="0" smtClean="0"/>
          </a:p>
          <a:p>
            <a:pPr algn="just"/>
            <a:r>
              <a:rPr lang="es-ES" sz="2800" b="1" dirty="0" smtClean="0"/>
              <a:t>FIGURA 19.5.9 Curva de magnetización del transformador de corriente.</a:t>
            </a:r>
          </a:p>
        </p:txBody>
      </p:sp>
      <p:pic>
        <p:nvPicPr>
          <p:cNvPr id="3" name="Imagen 2"/>
          <p:cNvPicPr>
            <a:picLocks noChangeAspect="1"/>
          </p:cNvPicPr>
          <p:nvPr/>
        </p:nvPicPr>
        <p:blipFill>
          <a:blip r:embed="rId2"/>
          <a:stretch>
            <a:fillRect/>
          </a:stretch>
        </p:blipFill>
        <p:spPr>
          <a:xfrm>
            <a:off x="614667" y="2082678"/>
            <a:ext cx="8482441" cy="3450614"/>
          </a:xfrm>
          <a:prstGeom prst="rect">
            <a:avLst/>
          </a:prstGeom>
        </p:spPr>
      </p:pic>
      <p:pic>
        <p:nvPicPr>
          <p:cNvPr id="4" name="Imagen 3"/>
          <p:cNvPicPr>
            <a:picLocks noChangeAspect="1"/>
          </p:cNvPicPr>
          <p:nvPr/>
        </p:nvPicPr>
        <p:blipFill>
          <a:blip r:embed="rId3"/>
          <a:stretch>
            <a:fillRect/>
          </a:stretch>
        </p:blipFill>
        <p:spPr>
          <a:xfrm>
            <a:off x="1500555" y="5930777"/>
            <a:ext cx="6189784" cy="868608"/>
          </a:xfrm>
          <a:prstGeom prst="rect">
            <a:avLst/>
          </a:prstGeom>
        </p:spPr>
      </p:pic>
      <p:pic>
        <p:nvPicPr>
          <p:cNvPr id="5" name="Imagen 4"/>
          <p:cNvPicPr>
            <a:picLocks noChangeAspect="1"/>
          </p:cNvPicPr>
          <p:nvPr/>
        </p:nvPicPr>
        <p:blipFill>
          <a:blip r:embed="rId4"/>
          <a:stretch>
            <a:fillRect/>
          </a:stretch>
        </p:blipFill>
        <p:spPr>
          <a:xfrm>
            <a:off x="1758462" y="7600949"/>
            <a:ext cx="6729046" cy="5458559"/>
          </a:xfrm>
          <a:prstGeom prst="rect">
            <a:avLst/>
          </a:prstGeom>
        </p:spPr>
      </p:pic>
    </p:spTree>
    <p:extLst>
      <p:ext uri="{BB962C8B-B14F-4D97-AF65-F5344CB8AC3E}">
        <p14:creationId xmlns:p14="http://schemas.microsoft.com/office/powerpoint/2010/main" val="8510004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8585" y="253952"/>
            <a:ext cx="22930338" cy="12157174"/>
          </a:xfrm>
          <a:prstGeom prst="rect">
            <a:avLst/>
          </a:prstGeom>
        </p:spPr>
        <p:txBody>
          <a:bodyPr wrap="square">
            <a:spAutoFit/>
          </a:bodyPr>
          <a:lstStyle/>
          <a:p>
            <a:pPr algn="just"/>
            <a:r>
              <a:rPr lang="es-ES" sz="2800" b="1" i="1" dirty="0" smtClean="0"/>
              <a:t>Resistencia </a:t>
            </a:r>
            <a:r>
              <a:rPr lang="es-ES" sz="2800" b="1" i="1" dirty="0" err="1" smtClean="0"/>
              <a:t>Metrosil</a:t>
            </a:r>
            <a:r>
              <a:rPr lang="es-ES" sz="2800" b="1" i="1" dirty="0" smtClean="0"/>
              <a:t> (resistencia no lineal)</a:t>
            </a:r>
          </a:p>
          <a:p>
            <a:pPr algn="just"/>
            <a:r>
              <a:rPr lang="es-ES" sz="2800" dirty="0" smtClean="0"/>
              <a:t>Luego se verifica si se necesita usar una resistencia de derivación para el relé o si esto no es necesario de la siguiente manera.</a:t>
            </a:r>
          </a:p>
          <a:p>
            <a:pPr algn="just"/>
            <a:r>
              <a:rPr lang="es-ES" sz="2800" dirty="0" smtClean="0"/>
              <a:t>A partir de la curva de magnitud del CT, el valor de </a:t>
            </a:r>
            <a:r>
              <a:rPr lang="es-ES" sz="2800" b="1" dirty="0" err="1" smtClean="0"/>
              <a:t>Imagnetizacion</a:t>
            </a:r>
            <a:r>
              <a:rPr lang="es-ES" sz="2800" b="1" dirty="0" smtClean="0"/>
              <a:t> (</a:t>
            </a:r>
            <a:r>
              <a:rPr lang="es-ES" sz="2800" b="1" dirty="0" err="1" smtClean="0"/>
              <a:t>Im</a:t>
            </a:r>
            <a:r>
              <a:rPr lang="es-ES" sz="2800" b="1" dirty="0" smtClean="0"/>
              <a:t>) </a:t>
            </a:r>
            <a:r>
              <a:rPr lang="es-ES" sz="2800" dirty="0" smtClean="0"/>
              <a:t>se puede comprobar a una tensión de ajuste VS por RV a VS =175 V. </a:t>
            </a:r>
            <a:r>
              <a:rPr lang="es-ES" sz="2800" dirty="0" err="1" smtClean="0"/>
              <a:t>Im</a:t>
            </a:r>
            <a:r>
              <a:rPr lang="es-ES" sz="2800" dirty="0" smtClean="0"/>
              <a:t> será 40 </a:t>
            </a:r>
            <a:r>
              <a:rPr lang="es-ES" sz="2800" dirty="0" err="1" smtClean="0"/>
              <a:t>mA</a:t>
            </a:r>
            <a:r>
              <a:rPr lang="es-ES" sz="2800" dirty="0" smtClean="0"/>
              <a:t>, como se muestra en la Figura 19.5.9.</a:t>
            </a:r>
          </a:p>
          <a:p>
            <a:pPr algn="just"/>
            <a:r>
              <a:rPr lang="es-ES" sz="2800" dirty="0" smtClean="0"/>
              <a:t>La corriente de funcionamiento total del relé. = </a:t>
            </a:r>
            <a:r>
              <a:rPr lang="es-ES" sz="2800" dirty="0" err="1" smtClean="0"/>
              <a:t>Ict</a:t>
            </a:r>
            <a:r>
              <a:rPr lang="es-ES" sz="2800" dirty="0" smtClean="0"/>
              <a:t> </a:t>
            </a:r>
            <a:r>
              <a:rPr lang="es-ES" sz="2800" dirty="0" err="1" smtClean="0"/>
              <a:t>hv</a:t>
            </a:r>
            <a:r>
              <a:rPr lang="es-ES" sz="2800" dirty="0" smtClean="0"/>
              <a:t> </a:t>
            </a:r>
            <a:r>
              <a:rPr lang="es-ES" sz="2800" dirty="0" err="1" smtClean="0"/>
              <a:t>mag</a:t>
            </a:r>
            <a:r>
              <a:rPr lang="es-ES" sz="2800" dirty="0" smtClean="0"/>
              <a:t>+ </a:t>
            </a:r>
            <a:r>
              <a:rPr lang="es-ES" sz="2800" dirty="0" err="1" smtClean="0"/>
              <a:t>Ict</a:t>
            </a:r>
            <a:r>
              <a:rPr lang="es-ES" sz="2800" dirty="0" smtClean="0"/>
              <a:t> lv + </a:t>
            </a:r>
            <a:r>
              <a:rPr lang="es-ES" sz="2800" dirty="0" err="1" smtClean="0"/>
              <a:t>Irv</a:t>
            </a:r>
            <a:r>
              <a:rPr lang="es-ES" sz="2800" dirty="0" smtClean="0"/>
              <a:t> + </a:t>
            </a:r>
            <a:r>
              <a:rPr lang="es-ES" sz="2800" dirty="0" err="1" smtClean="0"/>
              <a:t>Irh</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dirty="0" smtClean="0"/>
              <a:t>Corriente operativa total = 40+40+5.88+40=125.88 </a:t>
            </a:r>
            <a:r>
              <a:rPr lang="es-ES" sz="2800" dirty="0" err="1" smtClean="0"/>
              <a:t>mA</a:t>
            </a:r>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dirty="0" smtClean="0"/>
              <a:t>Entonces se requiere una resistencia de derivación para aumentar la corriente de operación total del relé a 192.45 </a:t>
            </a:r>
            <a:r>
              <a:rPr lang="es-ES" sz="2800" dirty="0" err="1" smtClean="0"/>
              <a:t>mA</a:t>
            </a:r>
            <a:r>
              <a:rPr lang="es-ES" sz="2800" dirty="0" smtClean="0"/>
              <a:t>:</a:t>
            </a:r>
          </a:p>
          <a:p>
            <a:pPr algn="just"/>
            <a:r>
              <a:rPr lang="es-ES" sz="2800" dirty="0" smtClean="0"/>
              <a:t>Corriente de la resistencia en derivación =192.45-125.88 = 66,57 </a:t>
            </a:r>
            <a:r>
              <a:rPr lang="es-ES" sz="2800" dirty="0" err="1" smtClean="0"/>
              <a:t>mA.</a:t>
            </a:r>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r>
              <a:rPr lang="es-ES" sz="2800" dirty="0" smtClean="0"/>
              <a:t>En base en las resistencias </a:t>
            </a:r>
            <a:r>
              <a:rPr lang="es-ES" sz="2800" dirty="0" err="1" smtClean="0"/>
              <a:t>Metrosil</a:t>
            </a:r>
            <a:r>
              <a:rPr lang="es-ES" sz="2800" dirty="0" smtClean="0"/>
              <a:t> disponibles en el mercado, se utiliza la siguiente ecuación:</a:t>
            </a:r>
          </a:p>
          <a:p>
            <a:pPr algn="just"/>
            <a:endParaRPr lang="es-ES" sz="2800" dirty="0"/>
          </a:p>
          <a:p>
            <a:pPr algn="just"/>
            <a:endParaRPr lang="es-ES" sz="2800" dirty="0" smtClean="0"/>
          </a:p>
          <a:p>
            <a:pPr algn="just"/>
            <a:endParaRPr lang="es-ES" sz="2800" dirty="0" smtClean="0"/>
          </a:p>
          <a:p>
            <a:pPr algn="just"/>
            <a:r>
              <a:rPr lang="es-ES" sz="2800" dirty="0" smtClean="0"/>
              <a:t>donde β = 0,2 C= 450</a:t>
            </a:r>
          </a:p>
        </p:txBody>
      </p:sp>
      <p:pic>
        <p:nvPicPr>
          <p:cNvPr id="6" name="Imagen 5"/>
          <p:cNvPicPr>
            <a:picLocks noChangeAspect="1"/>
          </p:cNvPicPr>
          <p:nvPr/>
        </p:nvPicPr>
        <p:blipFill>
          <a:blip r:embed="rId2"/>
          <a:stretch>
            <a:fillRect/>
          </a:stretch>
        </p:blipFill>
        <p:spPr>
          <a:xfrm>
            <a:off x="1290576" y="2499578"/>
            <a:ext cx="5837055" cy="1626945"/>
          </a:xfrm>
          <a:prstGeom prst="rect">
            <a:avLst/>
          </a:prstGeom>
        </p:spPr>
      </p:pic>
      <p:pic>
        <p:nvPicPr>
          <p:cNvPr id="7" name="Imagen 6"/>
          <p:cNvPicPr>
            <a:picLocks noChangeAspect="1"/>
          </p:cNvPicPr>
          <p:nvPr/>
        </p:nvPicPr>
        <p:blipFill>
          <a:blip r:embed="rId3"/>
          <a:stretch>
            <a:fillRect/>
          </a:stretch>
        </p:blipFill>
        <p:spPr>
          <a:xfrm>
            <a:off x="1290576" y="4724033"/>
            <a:ext cx="6563886" cy="1648116"/>
          </a:xfrm>
          <a:prstGeom prst="rect">
            <a:avLst/>
          </a:prstGeom>
        </p:spPr>
      </p:pic>
      <p:pic>
        <p:nvPicPr>
          <p:cNvPr id="8" name="Imagen 7"/>
          <p:cNvPicPr>
            <a:picLocks noChangeAspect="1"/>
          </p:cNvPicPr>
          <p:nvPr/>
        </p:nvPicPr>
        <p:blipFill>
          <a:blip r:embed="rId4"/>
          <a:stretch>
            <a:fillRect/>
          </a:stretch>
        </p:blipFill>
        <p:spPr>
          <a:xfrm>
            <a:off x="1376727" y="7189175"/>
            <a:ext cx="7345241" cy="3009901"/>
          </a:xfrm>
          <a:prstGeom prst="rect">
            <a:avLst/>
          </a:prstGeom>
        </p:spPr>
      </p:pic>
      <p:pic>
        <p:nvPicPr>
          <p:cNvPr id="9" name="Imagen 8"/>
          <p:cNvPicPr>
            <a:picLocks noChangeAspect="1"/>
          </p:cNvPicPr>
          <p:nvPr/>
        </p:nvPicPr>
        <p:blipFill>
          <a:blip r:embed="rId5"/>
          <a:stretch>
            <a:fillRect/>
          </a:stretch>
        </p:blipFill>
        <p:spPr>
          <a:xfrm>
            <a:off x="1376727" y="10842229"/>
            <a:ext cx="3757981" cy="599493"/>
          </a:xfrm>
          <a:prstGeom prst="rect">
            <a:avLst/>
          </a:prstGeom>
        </p:spPr>
      </p:pic>
    </p:spTree>
    <p:extLst>
      <p:ext uri="{BB962C8B-B14F-4D97-AF65-F5344CB8AC3E}">
        <p14:creationId xmlns:p14="http://schemas.microsoft.com/office/powerpoint/2010/main" val="1301791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8585" y="253952"/>
            <a:ext cx="11629292" cy="9140964"/>
          </a:xfrm>
          <a:prstGeom prst="rect">
            <a:avLst/>
          </a:prstGeom>
        </p:spPr>
        <p:txBody>
          <a:bodyPr wrap="square">
            <a:spAutoFit/>
          </a:bodyPr>
          <a:lstStyle/>
          <a:p>
            <a:pPr algn="just"/>
            <a:r>
              <a:rPr lang="es-ES" sz="2800" b="1" dirty="0" smtClean="0"/>
              <a:t>19.5.3.2 Ejemplo resuelto 2 (Figura 19.5.10)</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just"/>
            <a:endParaRPr lang="es-ES" sz="2800" dirty="0" smtClean="0"/>
          </a:p>
          <a:p>
            <a:pPr algn="just"/>
            <a:endParaRPr lang="es-ES" sz="2800" dirty="0" smtClean="0"/>
          </a:p>
          <a:p>
            <a:endParaRPr lang="es-ES" sz="2800" b="1" dirty="0" smtClean="0"/>
          </a:p>
          <a:p>
            <a:endParaRPr lang="es-ES" sz="2800" b="1" dirty="0"/>
          </a:p>
          <a:p>
            <a:endParaRPr lang="es-ES" sz="2800" b="1" dirty="0" smtClean="0"/>
          </a:p>
          <a:p>
            <a:endParaRPr lang="es-ES" sz="2800" b="1" dirty="0"/>
          </a:p>
          <a:p>
            <a:endParaRPr lang="es-ES" sz="2800" b="1" dirty="0" smtClean="0"/>
          </a:p>
          <a:p>
            <a:r>
              <a:rPr lang="es-ES" sz="2800" b="1" dirty="0" smtClean="0"/>
              <a:t>FIGURA 19.5.10 Autotransformador 500/220 </a:t>
            </a:r>
            <a:r>
              <a:rPr lang="es-ES" sz="2800" b="1" dirty="0" err="1" smtClean="0"/>
              <a:t>kV</a:t>
            </a:r>
            <a:r>
              <a:rPr lang="es-ES" sz="2800" b="1" dirty="0" smtClean="0"/>
              <a:t> 500 MVA protegido por protección diferencial de alta impedancia.</a:t>
            </a:r>
            <a:endParaRPr lang="es-ES" sz="2800" dirty="0" smtClean="0"/>
          </a:p>
        </p:txBody>
      </p:sp>
      <p:pic>
        <p:nvPicPr>
          <p:cNvPr id="3" name="Imagen 2"/>
          <p:cNvPicPr>
            <a:picLocks noChangeAspect="1"/>
          </p:cNvPicPr>
          <p:nvPr/>
        </p:nvPicPr>
        <p:blipFill>
          <a:blip r:embed="rId2"/>
          <a:stretch>
            <a:fillRect/>
          </a:stretch>
        </p:blipFill>
        <p:spPr>
          <a:xfrm>
            <a:off x="398585" y="1229821"/>
            <a:ext cx="12473353" cy="6577747"/>
          </a:xfrm>
          <a:prstGeom prst="rect">
            <a:avLst/>
          </a:prstGeom>
        </p:spPr>
      </p:pic>
      <p:pic>
        <p:nvPicPr>
          <p:cNvPr id="4" name="Imagen 3"/>
          <p:cNvPicPr>
            <a:picLocks noChangeAspect="1"/>
          </p:cNvPicPr>
          <p:nvPr/>
        </p:nvPicPr>
        <p:blipFill>
          <a:blip r:embed="rId3"/>
          <a:stretch>
            <a:fillRect/>
          </a:stretch>
        </p:blipFill>
        <p:spPr>
          <a:xfrm>
            <a:off x="13479279" y="586154"/>
            <a:ext cx="9404167" cy="12567138"/>
          </a:xfrm>
          <a:prstGeom prst="rect">
            <a:avLst/>
          </a:prstGeom>
        </p:spPr>
      </p:pic>
    </p:spTree>
    <p:extLst>
      <p:ext uri="{BB962C8B-B14F-4D97-AF65-F5344CB8AC3E}">
        <p14:creationId xmlns:p14="http://schemas.microsoft.com/office/powerpoint/2010/main" val="16708892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8585" y="253952"/>
            <a:ext cx="22930338" cy="13449836"/>
          </a:xfrm>
          <a:prstGeom prst="rect">
            <a:avLst/>
          </a:prstGeom>
        </p:spPr>
        <p:txBody>
          <a:bodyPr wrap="square">
            <a:spAutoFit/>
          </a:bodyPr>
          <a:lstStyle/>
          <a:p>
            <a:pPr algn="just"/>
            <a:r>
              <a:rPr lang="es-ES" sz="2800" dirty="0" smtClean="0"/>
              <a:t>Utilizar un relé de tensión de 20-200 V con tomas de 20 V. </a:t>
            </a:r>
          </a:p>
          <a:p>
            <a:pPr algn="just"/>
            <a:r>
              <a:rPr lang="es-ES" sz="2800" dirty="0" smtClean="0"/>
              <a:t>Colocar VS = 180 V, carga = 1 VA. Luego VK min debe ser 2VS. VK min = 2x180 = 360 V.</a:t>
            </a:r>
          </a:p>
          <a:p>
            <a:pPr algn="just"/>
            <a:r>
              <a:rPr lang="es-ES" sz="2800" dirty="0" smtClean="0"/>
              <a:t>Utilizar CT con VK = 400 V, un relé de corriente con carga=500 Ω y corriente = 30 </a:t>
            </a:r>
            <a:r>
              <a:rPr lang="es-ES" sz="2800" dirty="0" err="1" smtClean="0"/>
              <a:t>mA.</a:t>
            </a:r>
            <a:endParaRPr lang="es-ES" sz="2800" dirty="0" smtClean="0"/>
          </a:p>
          <a:p>
            <a:pPr algn="just"/>
            <a:r>
              <a:rPr lang="es-ES" sz="2800" dirty="0" smtClean="0"/>
              <a:t>La tensión a través del relé de corriente RI será el siguiente: </a:t>
            </a:r>
          </a:p>
          <a:p>
            <a:pPr lvl="1" algn="just"/>
            <a:r>
              <a:rPr lang="es-ES" sz="2800" b="1" dirty="0" smtClean="0"/>
              <a:t>V = 500x0.03= 15 V</a:t>
            </a:r>
          </a:p>
          <a:p>
            <a:pPr algn="just"/>
            <a:r>
              <a:rPr lang="es-ES" sz="2800" dirty="0" smtClean="0"/>
              <a:t>Entonces se requiere una resistencia en serie para ajustar la configuración del relé de corriente RI, calculada de la siguiente manera (como se muestra en la Figura 19.5.11):</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smtClean="0"/>
              <a:t>FIGURA 19.5.11 Circuito de relés.</a:t>
            </a:r>
          </a:p>
          <a:p>
            <a:pPr algn="just"/>
            <a:endParaRPr lang="es-ES" sz="2800" dirty="0" smtClean="0"/>
          </a:p>
          <a:p>
            <a:pPr algn="just"/>
            <a:endParaRPr lang="es-ES" sz="2800" dirty="0"/>
          </a:p>
          <a:p>
            <a:pPr algn="just"/>
            <a:endParaRPr lang="es-ES" sz="2800" dirty="0" smtClean="0"/>
          </a:p>
          <a:p>
            <a:pPr algn="just"/>
            <a:r>
              <a:rPr lang="es-ES" sz="2800" dirty="0" smtClean="0"/>
              <a:t>Comprobar si se necesita resistencia de derivación o no.</a:t>
            </a:r>
          </a:p>
          <a:p>
            <a:pPr algn="just"/>
            <a:endParaRPr lang="es-ES" sz="2800" dirty="0"/>
          </a:p>
          <a:p>
            <a:pPr algn="just"/>
            <a:endParaRPr lang="es-ES" sz="2800" dirty="0"/>
          </a:p>
          <a:p>
            <a:pPr algn="just"/>
            <a:endParaRPr lang="es-ES" sz="2800" dirty="0" smtClean="0"/>
          </a:p>
          <a:p>
            <a:pPr algn="just"/>
            <a:endParaRPr lang="es-ES" sz="2800" dirty="0" smtClean="0"/>
          </a:p>
          <a:p>
            <a:pPr algn="just"/>
            <a:r>
              <a:rPr lang="es-ES" sz="2800" dirty="0" smtClean="0"/>
              <a:t>A partir de la curva de magnitud del CT, comprobar el valor de</a:t>
            </a:r>
            <a:r>
              <a:rPr lang="es-ES" sz="2800" b="1" dirty="0" smtClean="0"/>
              <a:t> </a:t>
            </a:r>
            <a:r>
              <a:rPr lang="es-ES" sz="2800" b="1" dirty="0" err="1" smtClean="0"/>
              <a:t>Im</a:t>
            </a:r>
            <a:r>
              <a:rPr lang="es-ES" sz="2800" b="1" dirty="0" smtClean="0"/>
              <a:t> a VS = 180 V- I </a:t>
            </a:r>
            <a:r>
              <a:rPr lang="es-ES" sz="2800" b="1" dirty="0" err="1" smtClean="0"/>
              <a:t>mag</a:t>
            </a:r>
            <a:r>
              <a:rPr lang="es-ES" sz="2800" b="1" dirty="0" smtClean="0"/>
              <a:t> = 45 </a:t>
            </a:r>
            <a:r>
              <a:rPr lang="es-ES" sz="2800" b="1" dirty="0" err="1" smtClean="0"/>
              <a:t>mA.</a:t>
            </a:r>
            <a:endParaRPr lang="es-ES" sz="2800" b="1" dirty="0" smtClean="0"/>
          </a:p>
          <a:p>
            <a:pPr algn="just"/>
            <a:r>
              <a:rPr lang="es-ES" sz="2800" dirty="0" smtClean="0"/>
              <a:t>La corriente de funcionamiento total del relé = </a:t>
            </a:r>
            <a:r>
              <a:rPr lang="es-ES" sz="2800" dirty="0" err="1" smtClean="0"/>
              <a:t>Irv</a:t>
            </a:r>
            <a:r>
              <a:rPr lang="es-ES" sz="2800" dirty="0" smtClean="0"/>
              <a:t> + </a:t>
            </a:r>
            <a:r>
              <a:rPr lang="es-ES" sz="2800" dirty="0" err="1" smtClean="0"/>
              <a:t>Iri</a:t>
            </a:r>
            <a:r>
              <a:rPr lang="es-ES" sz="2800" dirty="0" smtClean="0"/>
              <a:t> + </a:t>
            </a:r>
            <a:r>
              <a:rPr lang="es-ES" sz="2800" dirty="0" err="1" smtClean="0"/>
              <a:t>Ict</a:t>
            </a:r>
            <a:r>
              <a:rPr lang="es-ES" sz="2800" dirty="0" smtClean="0"/>
              <a:t> </a:t>
            </a:r>
            <a:r>
              <a:rPr lang="es-ES" sz="2800" dirty="0" err="1" smtClean="0"/>
              <a:t>hv</a:t>
            </a:r>
            <a:r>
              <a:rPr lang="es-ES" sz="2800" dirty="0" smtClean="0"/>
              <a:t> </a:t>
            </a:r>
            <a:r>
              <a:rPr lang="es-ES" sz="2800" dirty="0" err="1" smtClean="0"/>
              <a:t>side</a:t>
            </a:r>
            <a:r>
              <a:rPr lang="es-ES" sz="2800" dirty="0" smtClean="0"/>
              <a:t> + </a:t>
            </a:r>
            <a:r>
              <a:rPr lang="es-ES" sz="2800" dirty="0" err="1" smtClean="0"/>
              <a:t>Ict</a:t>
            </a:r>
            <a:r>
              <a:rPr lang="es-ES" sz="2800" dirty="0" smtClean="0"/>
              <a:t> LV </a:t>
            </a:r>
            <a:r>
              <a:rPr lang="es-ES" sz="2800" dirty="0" err="1" smtClean="0"/>
              <a:t>side</a:t>
            </a:r>
            <a:r>
              <a:rPr lang="es-ES" sz="2800" dirty="0" smtClean="0"/>
              <a:t> + Ir CT neutro y corriente de </a:t>
            </a:r>
            <a:r>
              <a:rPr lang="es-ES" sz="2800" dirty="0" err="1" smtClean="0"/>
              <a:t>operacion</a:t>
            </a:r>
            <a:r>
              <a:rPr lang="es-ES" sz="2800" dirty="0" smtClean="0"/>
              <a:t> total = </a:t>
            </a:r>
            <a:r>
              <a:rPr lang="es-ES" sz="2800" dirty="0" err="1" smtClean="0"/>
              <a:t>Itotal</a:t>
            </a:r>
            <a:r>
              <a:rPr lang="es-ES" sz="2800" dirty="0" smtClean="0"/>
              <a:t>.</a:t>
            </a:r>
          </a:p>
          <a:p>
            <a:pPr algn="just"/>
            <a:endParaRPr lang="es-ES" sz="2800" dirty="0"/>
          </a:p>
          <a:p>
            <a:pPr algn="just"/>
            <a:endParaRPr lang="es-ES" sz="2800" dirty="0" smtClean="0"/>
          </a:p>
          <a:p>
            <a:pPr algn="just"/>
            <a:endParaRPr lang="es-ES" sz="2800" dirty="0" smtClean="0"/>
          </a:p>
          <a:p>
            <a:pPr algn="just"/>
            <a:endParaRPr lang="es-ES" sz="2800" dirty="0" smtClean="0"/>
          </a:p>
          <a:p>
            <a:pPr algn="just"/>
            <a:endParaRPr lang="es-ES" sz="2800" dirty="0" smtClean="0"/>
          </a:p>
          <a:p>
            <a:pPr algn="just"/>
            <a:r>
              <a:rPr lang="es-ES" sz="2800" dirty="0" smtClean="0"/>
              <a:t>Luego se necesita una resistencia de derivación calculada de la siguiente manera:</a:t>
            </a:r>
            <a:r>
              <a:rPr lang="es-ES" sz="2800" b="1" dirty="0" smtClean="0"/>
              <a:t> I de R derivación = 192.24-170.55 = 21,69 </a:t>
            </a:r>
            <a:r>
              <a:rPr lang="es-ES" sz="2800" b="1" dirty="0" err="1" smtClean="0"/>
              <a:t>mA</a:t>
            </a:r>
            <a:endParaRPr lang="es-ES" sz="2800" b="1" dirty="0"/>
          </a:p>
        </p:txBody>
      </p:sp>
      <p:pic>
        <p:nvPicPr>
          <p:cNvPr id="5" name="Imagen 4"/>
          <p:cNvPicPr>
            <a:picLocks noChangeAspect="1"/>
          </p:cNvPicPr>
          <p:nvPr/>
        </p:nvPicPr>
        <p:blipFill>
          <a:blip r:embed="rId2"/>
          <a:stretch>
            <a:fillRect/>
          </a:stretch>
        </p:blipFill>
        <p:spPr>
          <a:xfrm>
            <a:off x="902674" y="3381740"/>
            <a:ext cx="8534400" cy="2901829"/>
          </a:xfrm>
          <a:prstGeom prst="rect">
            <a:avLst/>
          </a:prstGeom>
        </p:spPr>
      </p:pic>
      <p:pic>
        <p:nvPicPr>
          <p:cNvPr id="6" name="Imagen 5"/>
          <p:cNvPicPr>
            <a:picLocks noChangeAspect="1"/>
          </p:cNvPicPr>
          <p:nvPr/>
        </p:nvPicPr>
        <p:blipFill>
          <a:blip r:embed="rId3"/>
          <a:stretch>
            <a:fillRect/>
          </a:stretch>
        </p:blipFill>
        <p:spPr>
          <a:xfrm>
            <a:off x="2813536" y="6669330"/>
            <a:ext cx="4712677" cy="1349255"/>
          </a:xfrm>
          <a:prstGeom prst="rect">
            <a:avLst/>
          </a:prstGeom>
        </p:spPr>
      </p:pic>
      <p:pic>
        <p:nvPicPr>
          <p:cNvPr id="7" name="Imagen 6"/>
          <p:cNvPicPr>
            <a:picLocks noChangeAspect="1"/>
          </p:cNvPicPr>
          <p:nvPr/>
        </p:nvPicPr>
        <p:blipFill>
          <a:blip r:embed="rId4"/>
          <a:stretch>
            <a:fillRect/>
          </a:stretch>
        </p:blipFill>
        <p:spPr>
          <a:xfrm>
            <a:off x="2813536" y="8404346"/>
            <a:ext cx="4712677" cy="1677500"/>
          </a:xfrm>
          <a:prstGeom prst="rect">
            <a:avLst/>
          </a:prstGeom>
        </p:spPr>
      </p:pic>
      <p:pic>
        <p:nvPicPr>
          <p:cNvPr id="8" name="Imagen 7"/>
          <p:cNvPicPr>
            <a:picLocks noChangeAspect="1"/>
          </p:cNvPicPr>
          <p:nvPr/>
        </p:nvPicPr>
        <p:blipFill>
          <a:blip r:embed="rId5"/>
          <a:stretch>
            <a:fillRect/>
          </a:stretch>
        </p:blipFill>
        <p:spPr>
          <a:xfrm>
            <a:off x="2813536" y="11026996"/>
            <a:ext cx="5884987" cy="2126296"/>
          </a:xfrm>
          <a:prstGeom prst="rect">
            <a:avLst/>
          </a:prstGeom>
        </p:spPr>
      </p:pic>
      <p:pic>
        <p:nvPicPr>
          <p:cNvPr id="9" name="Imagen 8"/>
          <p:cNvPicPr>
            <a:picLocks noChangeAspect="1"/>
          </p:cNvPicPr>
          <p:nvPr/>
        </p:nvPicPr>
        <p:blipFill>
          <a:blip r:embed="rId6"/>
          <a:stretch>
            <a:fillRect/>
          </a:stretch>
        </p:blipFill>
        <p:spPr>
          <a:xfrm>
            <a:off x="19014831" y="11026995"/>
            <a:ext cx="4665784" cy="2501435"/>
          </a:xfrm>
          <a:prstGeom prst="rect">
            <a:avLst/>
          </a:prstGeom>
        </p:spPr>
      </p:pic>
    </p:spTree>
    <p:extLst>
      <p:ext uri="{BB962C8B-B14F-4D97-AF65-F5344CB8AC3E}">
        <p14:creationId xmlns:p14="http://schemas.microsoft.com/office/powerpoint/2010/main" val="10213180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2031" y="400791"/>
            <a:ext cx="23024123" cy="12649617"/>
          </a:xfrm>
          <a:prstGeom prst="rect">
            <a:avLst/>
          </a:prstGeom>
        </p:spPr>
        <p:txBody>
          <a:bodyPr wrap="square">
            <a:spAutoFit/>
          </a:bodyPr>
          <a:lstStyle/>
          <a:p>
            <a:pPr algn="just"/>
            <a:r>
              <a:rPr lang="es-ES" sz="6000" b="1" dirty="0" smtClean="0"/>
              <a:t>19.6 Ajuste de protección del generador</a:t>
            </a:r>
          </a:p>
          <a:p>
            <a:pPr algn="just"/>
            <a:r>
              <a:rPr lang="es-ES" sz="2800" b="1" dirty="0" smtClean="0"/>
              <a:t>19.6.1 INTRODUCCIÓN</a:t>
            </a:r>
          </a:p>
          <a:p>
            <a:pPr algn="just"/>
            <a:endParaRPr lang="es-ES" sz="2800" dirty="0" smtClean="0"/>
          </a:p>
          <a:p>
            <a:pPr algn="just"/>
            <a:r>
              <a:rPr lang="es-ES" sz="2800" dirty="0" smtClean="0"/>
              <a:t>Como los generadores son un componente muy costoso del sistema eléctrico, deben tener un buen sistema de protección. La complejidad de este sistema de protección varía según el tamaño de las unidades. La configuración de estas protecciones se establece en diferentes valores según las políticas de configuración de las empresas de servicios públicos. Aquí proporcionamos algunos ejemplos de configuraciones de protección del generador.</a:t>
            </a:r>
          </a:p>
          <a:p>
            <a:pPr algn="just"/>
            <a:endParaRPr lang="es-ES" sz="2800" dirty="0" smtClean="0"/>
          </a:p>
          <a:p>
            <a:pPr algn="just"/>
            <a:r>
              <a:rPr lang="es-ES" sz="2800" b="1" dirty="0" smtClean="0"/>
              <a:t>19.6.2 EJEMPLOS RESUELTOS</a:t>
            </a:r>
          </a:p>
          <a:p>
            <a:pPr algn="just"/>
            <a:r>
              <a:rPr lang="es-ES" sz="2800" b="1" dirty="0" smtClean="0"/>
              <a:t>Ejemplo resuelto 1 (como se muestra en la Figura 19.6.1)</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smtClean="0"/>
          </a:p>
          <a:p>
            <a:pPr algn="ctr"/>
            <a:r>
              <a:rPr lang="es-ES" sz="2800" b="1" dirty="0" smtClean="0"/>
              <a:t>FIGURA 19.6.1 Datos de generador y transformador.</a:t>
            </a:r>
          </a:p>
        </p:txBody>
      </p:sp>
      <p:pic>
        <p:nvPicPr>
          <p:cNvPr id="3" name="Imagen 2"/>
          <p:cNvPicPr>
            <a:picLocks noChangeAspect="1"/>
          </p:cNvPicPr>
          <p:nvPr/>
        </p:nvPicPr>
        <p:blipFill>
          <a:blip r:embed="rId2"/>
          <a:stretch>
            <a:fillRect/>
          </a:stretch>
        </p:blipFill>
        <p:spPr>
          <a:xfrm>
            <a:off x="5627078" y="4865809"/>
            <a:ext cx="12895384" cy="7654438"/>
          </a:xfrm>
          <a:prstGeom prst="rect">
            <a:avLst/>
          </a:prstGeom>
        </p:spPr>
      </p:pic>
    </p:spTree>
    <p:extLst>
      <p:ext uri="{BB962C8B-B14F-4D97-AF65-F5344CB8AC3E}">
        <p14:creationId xmlns:p14="http://schemas.microsoft.com/office/powerpoint/2010/main" val="14151292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2031" y="400791"/>
            <a:ext cx="23024123" cy="13018949"/>
          </a:xfrm>
          <a:prstGeom prst="rect">
            <a:avLst/>
          </a:prstGeom>
        </p:spPr>
        <p:txBody>
          <a:bodyPr wrap="square">
            <a:spAutoFit/>
          </a:bodyPr>
          <a:lstStyle/>
          <a:p>
            <a:pPr algn="just"/>
            <a:r>
              <a:rPr lang="es-ES" sz="2800" dirty="0" smtClean="0"/>
              <a:t>Datos de la central eléctrica: </a:t>
            </a:r>
          </a:p>
          <a:p>
            <a:pPr algn="just"/>
            <a:r>
              <a:rPr lang="es-ES" sz="2800" dirty="0" smtClean="0"/>
              <a:t>Unidad generadora (G)</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r>
              <a:rPr lang="es-ES" sz="2800" dirty="0" smtClean="0"/>
              <a:t>1. CB de alta tensión del transformador T1;</a:t>
            </a:r>
          </a:p>
          <a:p>
            <a:pPr algn="just"/>
            <a:r>
              <a:rPr lang="es-ES" sz="2800" dirty="0" smtClean="0"/>
              <a:t>2. T2 Disparo del alimentador de entrada de 6,4 </a:t>
            </a:r>
            <a:r>
              <a:rPr lang="es-ES" sz="2800" dirty="0" err="1" smtClean="0"/>
              <a:t>kV</a:t>
            </a:r>
            <a:r>
              <a:rPr lang="es-ES" sz="2800" dirty="0" smtClean="0"/>
              <a:t>;</a:t>
            </a:r>
          </a:p>
          <a:p>
            <a:pPr algn="just"/>
            <a:r>
              <a:rPr lang="es-ES" sz="2800" dirty="0" smtClean="0"/>
              <a:t>3. Disparo de la turbina;</a:t>
            </a:r>
          </a:p>
          <a:p>
            <a:pPr algn="just"/>
            <a:r>
              <a:rPr lang="es-ES" sz="2800" dirty="0" smtClean="0"/>
              <a:t>4. Disparo de excitación del generador.</a:t>
            </a:r>
          </a:p>
          <a:p>
            <a:pPr algn="just"/>
            <a:endParaRPr lang="es-ES" sz="2800" b="1" i="1" dirty="0" smtClean="0"/>
          </a:p>
          <a:p>
            <a:pPr algn="just"/>
            <a:r>
              <a:rPr lang="es-ES" sz="2800" b="1" i="1" dirty="0" smtClean="0"/>
              <a:t>Protección 100% de falla a tierra del estator</a:t>
            </a:r>
          </a:p>
          <a:p>
            <a:pPr algn="just"/>
            <a:r>
              <a:rPr lang="es-ES" sz="2800" dirty="0" smtClean="0"/>
              <a:t>R2 y R3 serán dos relés con las siguientes funciones:</a:t>
            </a:r>
          </a:p>
          <a:p>
            <a:pPr marL="1423218" lvl="1" indent="-514350" algn="just">
              <a:buFont typeface="+mj-lt"/>
              <a:buAutoNum type="arabicPeriod"/>
            </a:pPr>
            <a:r>
              <a:rPr lang="es-ES" sz="2800" b="1" dirty="0" smtClean="0"/>
              <a:t>El relé de </a:t>
            </a:r>
            <a:r>
              <a:rPr lang="es-ES" sz="2800" b="1" dirty="0" err="1" smtClean="0"/>
              <a:t>subtensión</a:t>
            </a:r>
            <a:r>
              <a:rPr lang="es-ES" sz="2800" b="1" dirty="0" smtClean="0"/>
              <a:t> 27 de tercer armónico (R2).</a:t>
            </a:r>
          </a:p>
          <a:p>
            <a:pPr marL="1423218" lvl="1" indent="-514350" algn="just">
              <a:buFont typeface="+mj-lt"/>
              <a:buAutoNum type="arabicPeriod"/>
            </a:pPr>
            <a:r>
              <a:rPr lang="es-ES" sz="2800" b="1" dirty="0" smtClean="0"/>
              <a:t>Relé de sobretensión (R3) que opera con en frecuencia fundamental.</a:t>
            </a:r>
          </a:p>
          <a:p>
            <a:pPr algn="just"/>
            <a:r>
              <a:rPr lang="es-ES" sz="2800" dirty="0" smtClean="0"/>
              <a:t>La superposición entre 27 y 59 cubre el 100% del devanado del estator.</a:t>
            </a:r>
          </a:p>
        </p:txBody>
      </p:sp>
      <p:pic>
        <p:nvPicPr>
          <p:cNvPr id="4" name="Imagen 3"/>
          <p:cNvPicPr>
            <a:picLocks noChangeAspect="1"/>
          </p:cNvPicPr>
          <p:nvPr/>
        </p:nvPicPr>
        <p:blipFill>
          <a:blip r:embed="rId2"/>
          <a:stretch>
            <a:fillRect/>
          </a:stretch>
        </p:blipFill>
        <p:spPr>
          <a:xfrm>
            <a:off x="704422" y="1411897"/>
            <a:ext cx="6657670" cy="7614872"/>
          </a:xfrm>
          <a:prstGeom prst="rect">
            <a:avLst/>
          </a:prstGeom>
        </p:spPr>
      </p:pic>
    </p:spTree>
    <p:extLst>
      <p:ext uri="{BB962C8B-B14F-4D97-AF65-F5344CB8AC3E}">
        <p14:creationId xmlns:p14="http://schemas.microsoft.com/office/powerpoint/2010/main" val="34586016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2031" y="400791"/>
            <a:ext cx="23024123" cy="13018949"/>
          </a:xfrm>
          <a:prstGeom prst="rect">
            <a:avLst/>
          </a:prstGeom>
        </p:spPr>
        <p:txBody>
          <a:bodyPr wrap="square">
            <a:spAutoFit/>
          </a:bodyPr>
          <a:lstStyle/>
          <a:p>
            <a:pPr algn="just"/>
            <a:r>
              <a:rPr lang="es-ES" sz="2800" b="1" i="1" dirty="0" smtClean="0"/>
              <a:t>Protección por OC del estator</a:t>
            </a:r>
          </a:p>
          <a:p>
            <a:pPr algn="just"/>
            <a:r>
              <a:rPr lang="es-ES" sz="2800" dirty="0" err="1" smtClean="0"/>
              <a:t>Iset</a:t>
            </a:r>
            <a:r>
              <a:rPr lang="es-ES" sz="2800" dirty="0" smtClean="0"/>
              <a:t> = 1.05 In, P=333 MW luego S=417 MVA con un factor de potencia de 0,8.</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r>
              <a:rPr lang="es-ES" sz="2800" b="1" dirty="0" smtClean="0"/>
              <a:t>Acción</a:t>
            </a:r>
            <a:r>
              <a:rPr lang="es-ES" sz="2800" dirty="0" smtClean="0"/>
              <a:t>: disparo del CB del transformador (T1) - Lado 220 </a:t>
            </a:r>
            <a:r>
              <a:rPr lang="es-ES" sz="2800" dirty="0" err="1" smtClean="0"/>
              <a:t>kV</a:t>
            </a:r>
            <a:r>
              <a:rPr lang="es-ES" sz="2800" dirty="0" smtClean="0"/>
              <a:t>.</a:t>
            </a:r>
          </a:p>
          <a:p>
            <a:pPr algn="just"/>
            <a:r>
              <a:rPr lang="es-ES" sz="2800" b="1" i="1" dirty="0" smtClean="0"/>
              <a:t>Protección de Corriente I2 de fase de secuencia negativa (46)</a:t>
            </a:r>
          </a:p>
          <a:p>
            <a:pPr algn="just"/>
            <a:r>
              <a:rPr lang="es-ES" sz="2800" b="1" i="1" dirty="0" smtClean="0"/>
              <a:t>Segunda etapa (disparo):</a:t>
            </a:r>
          </a:p>
          <a:p>
            <a:pPr algn="just"/>
            <a:endParaRPr lang="es-ES" sz="2800" b="1" i="1" dirty="0"/>
          </a:p>
          <a:p>
            <a:pPr algn="just"/>
            <a:endParaRPr lang="es-ES" sz="2800" b="1" i="1" dirty="0" smtClean="0"/>
          </a:p>
          <a:p>
            <a:pPr algn="just"/>
            <a:endParaRPr lang="es-ES" sz="2800" b="1" i="1" dirty="0"/>
          </a:p>
          <a:p>
            <a:pPr algn="just"/>
            <a:endParaRPr lang="es-ES" sz="2800" b="1" i="1" dirty="0" smtClean="0"/>
          </a:p>
          <a:p>
            <a:pPr algn="just"/>
            <a:endParaRPr lang="es-ES" sz="2800" b="1" i="1" dirty="0"/>
          </a:p>
          <a:p>
            <a:pPr algn="just"/>
            <a:endParaRPr lang="es-ES" sz="2800" b="1" i="1" dirty="0" smtClean="0"/>
          </a:p>
          <a:p>
            <a:pPr algn="just"/>
            <a:endParaRPr lang="es-ES" sz="2800" b="1" i="1" dirty="0"/>
          </a:p>
          <a:p>
            <a:pPr algn="just"/>
            <a:endParaRPr lang="es-ES" sz="2800" b="1" i="1" dirty="0" smtClean="0"/>
          </a:p>
          <a:p>
            <a:pPr algn="just"/>
            <a:endParaRPr lang="es-ES" sz="2800" b="1" i="1" dirty="0"/>
          </a:p>
          <a:p>
            <a:pPr algn="just"/>
            <a:endParaRPr lang="es-ES" sz="2800" b="1" i="1" dirty="0" smtClean="0"/>
          </a:p>
          <a:p>
            <a:pPr algn="just"/>
            <a:endParaRPr lang="es-ES" sz="2800" b="1" i="1" dirty="0" smtClean="0"/>
          </a:p>
          <a:p>
            <a:pPr algn="just"/>
            <a:endParaRPr lang="es-ES" sz="2800" dirty="0" smtClean="0"/>
          </a:p>
          <a:p>
            <a:pPr algn="just"/>
            <a:endParaRPr lang="es-ES" sz="2800" dirty="0"/>
          </a:p>
          <a:p>
            <a:pPr algn="just"/>
            <a:endParaRPr lang="es-ES" sz="2800" dirty="0" smtClean="0"/>
          </a:p>
        </p:txBody>
      </p:sp>
      <p:pic>
        <p:nvPicPr>
          <p:cNvPr id="3" name="Imagen 2"/>
          <p:cNvPicPr>
            <a:picLocks noChangeAspect="1"/>
          </p:cNvPicPr>
          <p:nvPr/>
        </p:nvPicPr>
        <p:blipFill>
          <a:blip r:embed="rId2"/>
          <a:stretch>
            <a:fillRect/>
          </a:stretch>
        </p:blipFill>
        <p:spPr>
          <a:xfrm>
            <a:off x="763770" y="1481502"/>
            <a:ext cx="5894938" cy="4591051"/>
          </a:xfrm>
          <a:prstGeom prst="rect">
            <a:avLst/>
          </a:prstGeom>
        </p:spPr>
      </p:pic>
      <p:pic>
        <p:nvPicPr>
          <p:cNvPr id="5" name="Imagen 4"/>
          <p:cNvPicPr>
            <a:picLocks noChangeAspect="1"/>
          </p:cNvPicPr>
          <p:nvPr/>
        </p:nvPicPr>
        <p:blipFill>
          <a:blip r:embed="rId3"/>
          <a:stretch>
            <a:fillRect/>
          </a:stretch>
        </p:blipFill>
        <p:spPr>
          <a:xfrm>
            <a:off x="599646" y="7549663"/>
            <a:ext cx="6059062" cy="5720860"/>
          </a:xfrm>
          <a:prstGeom prst="rect">
            <a:avLst/>
          </a:prstGeom>
        </p:spPr>
      </p:pic>
    </p:spTree>
    <p:extLst>
      <p:ext uri="{BB962C8B-B14F-4D97-AF65-F5344CB8AC3E}">
        <p14:creationId xmlns:p14="http://schemas.microsoft.com/office/powerpoint/2010/main" val="27696945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2032" y="400791"/>
            <a:ext cx="12801600" cy="10002738"/>
          </a:xfrm>
          <a:prstGeom prst="rect">
            <a:avLst/>
          </a:prstGeom>
        </p:spPr>
        <p:txBody>
          <a:bodyPr wrap="square">
            <a:spAutoFit/>
          </a:bodyPr>
          <a:lstStyle/>
          <a:p>
            <a:pPr algn="just"/>
            <a:r>
              <a:rPr lang="es-ES" sz="2800" b="1" i="1" dirty="0" smtClean="0"/>
              <a:t>Protección contra pérdida de excitación</a:t>
            </a:r>
          </a:p>
          <a:p>
            <a:pPr algn="just"/>
            <a:endParaRPr lang="es-ES" sz="2800" b="1" i="1" dirty="0" smtClean="0"/>
          </a:p>
          <a:p>
            <a:pPr algn="just"/>
            <a:r>
              <a:rPr lang="es-ES" sz="2800" dirty="0" smtClean="0"/>
              <a:t>La pérdida de excitación conduce a la pérdida de sincronismo y al funcionamiento a una velocidad superior a la sincrónica.</a:t>
            </a:r>
          </a:p>
          <a:p>
            <a:pPr algn="just"/>
            <a:r>
              <a:rPr lang="es-ES" sz="2800" dirty="0" smtClean="0"/>
              <a:t>Se utiliza el siguiente relé de impedancia (Figura 19.6.2).</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r>
              <a:rPr lang="es-ES" sz="2800" b="1" dirty="0" smtClean="0"/>
              <a:t>FIGURA 19.6.2 Pérdida de protección de impedancia de excitación para generadores.</a:t>
            </a:r>
          </a:p>
        </p:txBody>
      </p:sp>
      <p:pic>
        <p:nvPicPr>
          <p:cNvPr id="4" name="Imagen 3"/>
          <p:cNvPicPr>
            <a:picLocks noChangeAspect="1"/>
          </p:cNvPicPr>
          <p:nvPr/>
        </p:nvPicPr>
        <p:blipFill>
          <a:blip r:embed="rId2"/>
          <a:stretch>
            <a:fillRect/>
          </a:stretch>
        </p:blipFill>
        <p:spPr>
          <a:xfrm>
            <a:off x="3763109" y="3563817"/>
            <a:ext cx="6119446" cy="5509846"/>
          </a:xfrm>
          <a:prstGeom prst="rect">
            <a:avLst/>
          </a:prstGeom>
        </p:spPr>
      </p:pic>
      <p:pic>
        <p:nvPicPr>
          <p:cNvPr id="6" name="Imagen 5"/>
          <p:cNvPicPr>
            <a:picLocks noChangeAspect="1"/>
          </p:cNvPicPr>
          <p:nvPr/>
        </p:nvPicPr>
        <p:blipFill>
          <a:blip r:embed="rId3"/>
          <a:stretch>
            <a:fillRect/>
          </a:stretch>
        </p:blipFill>
        <p:spPr>
          <a:xfrm>
            <a:off x="14700739" y="890954"/>
            <a:ext cx="8370276" cy="12004431"/>
          </a:xfrm>
          <a:prstGeom prst="rect">
            <a:avLst/>
          </a:prstGeom>
        </p:spPr>
      </p:pic>
    </p:spTree>
    <p:extLst>
      <p:ext uri="{BB962C8B-B14F-4D97-AF65-F5344CB8AC3E}">
        <p14:creationId xmlns:p14="http://schemas.microsoft.com/office/powerpoint/2010/main" val="30475191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2031" y="400791"/>
            <a:ext cx="23024123" cy="12588061"/>
          </a:xfrm>
          <a:prstGeom prst="rect">
            <a:avLst/>
          </a:prstGeom>
        </p:spPr>
        <p:txBody>
          <a:bodyPr wrap="square">
            <a:spAutoFit/>
          </a:bodyPr>
          <a:lstStyle/>
          <a:p>
            <a:pPr algn="just"/>
            <a:r>
              <a:rPr lang="es-ES" sz="2800" b="1" i="1" dirty="0" smtClean="0"/>
              <a:t>Protección de </a:t>
            </a:r>
            <a:r>
              <a:rPr lang="es-ES" sz="2800" b="1" i="1" dirty="0" err="1" smtClean="0"/>
              <a:t>subimpedancia</a:t>
            </a:r>
            <a:endParaRPr lang="es-ES" sz="2800" b="1" i="1" dirty="0" smtClean="0"/>
          </a:p>
          <a:p>
            <a:pPr algn="just"/>
            <a:r>
              <a:rPr lang="es-ES" sz="2800" dirty="0" smtClean="0"/>
              <a:t>Este relé se utiliza como protección de respaldo para fallas externas en el lado de alta tensión (220 </a:t>
            </a:r>
            <a:r>
              <a:rPr lang="es-ES" sz="2800" dirty="0" err="1" smtClean="0"/>
              <a:t>kV</a:t>
            </a:r>
            <a:r>
              <a:rPr lang="es-ES" sz="2800" dirty="0" smtClean="0"/>
              <a:t>) de un transformador (T1), como se muestra en la Figura 19.6.3.</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b="1" dirty="0" smtClean="0"/>
              <a:t>FIGURA 19.6.3 Protección de impedancia de respaldo para generadores.</a:t>
            </a:r>
          </a:p>
          <a:p>
            <a:pPr algn="just"/>
            <a:endParaRPr lang="es-ES" sz="2800" b="1" dirty="0"/>
          </a:p>
          <a:p>
            <a:pPr algn="just"/>
            <a:r>
              <a:rPr lang="es-ES" sz="2800" b="1" dirty="0" smtClean="0"/>
              <a:t>Acción:</a:t>
            </a:r>
          </a:p>
          <a:p>
            <a:pPr algn="just"/>
            <a:r>
              <a:rPr lang="es-ES" sz="2800" b="1" dirty="0" smtClean="0"/>
              <a:t>1. Disparo de la turbina;</a:t>
            </a:r>
          </a:p>
          <a:p>
            <a:pPr algn="just"/>
            <a:r>
              <a:rPr lang="es-ES" sz="2800" b="1" dirty="0" smtClean="0"/>
              <a:t>2. Disparo de la entrada del transformador de unidad de 6,4 K;</a:t>
            </a:r>
          </a:p>
          <a:p>
            <a:pPr algn="just"/>
            <a:r>
              <a:rPr lang="es-ES" sz="2800" b="1" dirty="0" smtClean="0"/>
              <a:t>3. Disparo de excitación del generador.</a:t>
            </a:r>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b="1" i="1" dirty="0" smtClean="0"/>
              <a:t>Protección de frecuencia del generador </a:t>
            </a:r>
          </a:p>
          <a:p>
            <a:pPr algn="just"/>
            <a:r>
              <a:rPr lang="es-ES" sz="2800" dirty="0" smtClean="0"/>
              <a:t>A. Protección de </a:t>
            </a:r>
            <a:r>
              <a:rPr lang="es-ES" sz="2800" dirty="0" err="1" smtClean="0"/>
              <a:t>subfrecuencia</a:t>
            </a:r>
            <a:endParaRPr lang="es-ES" sz="2800" dirty="0" smtClean="0"/>
          </a:p>
          <a:p>
            <a:pPr algn="just"/>
            <a:r>
              <a:rPr lang="es-ES" sz="2800" dirty="0" smtClean="0"/>
              <a:t>Esta protección es necesaria para el deslastre de carga para permitir la recuperación de la frecuencia de la unidad.</a:t>
            </a:r>
          </a:p>
          <a:p>
            <a:pPr algn="just"/>
            <a:endParaRPr lang="es-ES" sz="2800" dirty="0"/>
          </a:p>
          <a:p>
            <a:pPr algn="just"/>
            <a:endParaRPr lang="es-ES" sz="2800" dirty="0" smtClean="0"/>
          </a:p>
          <a:p>
            <a:pPr algn="just"/>
            <a:endParaRPr lang="es-ES" sz="2800" dirty="0" smtClean="0"/>
          </a:p>
          <a:p>
            <a:pPr algn="just"/>
            <a:r>
              <a:rPr lang="es-ES" sz="2800" b="1" i="1" dirty="0" smtClean="0"/>
              <a:t>Acción:</a:t>
            </a:r>
          </a:p>
          <a:p>
            <a:pPr marL="514350" indent="-514350" algn="just">
              <a:buAutoNum type="arabicPeriod"/>
            </a:pPr>
            <a:r>
              <a:rPr lang="es-ES" sz="2800" b="1" i="1" dirty="0" smtClean="0"/>
              <a:t>Disparo del CB en 220 </a:t>
            </a:r>
            <a:r>
              <a:rPr lang="es-ES" sz="2800" b="1" i="1" dirty="0" err="1" smtClean="0"/>
              <a:t>kV</a:t>
            </a:r>
            <a:r>
              <a:rPr lang="es-ES" sz="2800" b="1" i="1" dirty="0" smtClean="0"/>
              <a:t>. Esta protección funciona cuando no funciona el deslastre de carga de la red.</a:t>
            </a:r>
          </a:p>
        </p:txBody>
      </p:sp>
      <p:pic>
        <p:nvPicPr>
          <p:cNvPr id="3" name="Imagen 2"/>
          <p:cNvPicPr>
            <a:picLocks noChangeAspect="1"/>
          </p:cNvPicPr>
          <p:nvPr/>
        </p:nvPicPr>
        <p:blipFill>
          <a:blip r:embed="rId2"/>
          <a:stretch>
            <a:fillRect/>
          </a:stretch>
        </p:blipFill>
        <p:spPr>
          <a:xfrm>
            <a:off x="1634208" y="1576752"/>
            <a:ext cx="4180438" cy="3651739"/>
          </a:xfrm>
          <a:prstGeom prst="rect">
            <a:avLst/>
          </a:prstGeom>
        </p:spPr>
      </p:pic>
      <p:pic>
        <p:nvPicPr>
          <p:cNvPr id="5" name="Imagen 4"/>
          <p:cNvPicPr>
            <a:picLocks noChangeAspect="1"/>
          </p:cNvPicPr>
          <p:nvPr/>
        </p:nvPicPr>
        <p:blipFill>
          <a:blip r:embed="rId3"/>
          <a:stretch>
            <a:fillRect/>
          </a:stretch>
        </p:blipFill>
        <p:spPr>
          <a:xfrm>
            <a:off x="11246643" y="1397974"/>
            <a:ext cx="6767513" cy="8285288"/>
          </a:xfrm>
          <a:prstGeom prst="rect">
            <a:avLst/>
          </a:prstGeom>
        </p:spPr>
      </p:pic>
      <p:pic>
        <p:nvPicPr>
          <p:cNvPr id="7" name="Imagen 6"/>
          <p:cNvPicPr>
            <a:picLocks noChangeAspect="1"/>
          </p:cNvPicPr>
          <p:nvPr/>
        </p:nvPicPr>
        <p:blipFill>
          <a:blip r:embed="rId4"/>
          <a:stretch>
            <a:fillRect/>
          </a:stretch>
        </p:blipFill>
        <p:spPr>
          <a:xfrm>
            <a:off x="2581792" y="10943492"/>
            <a:ext cx="5319561" cy="1014046"/>
          </a:xfrm>
          <a:prstGeom prst="rect">
            <a:avLst/>
          </a:prstGeom>
        </p:spPr>
      </p:pic>
    </p:spTree>
    <p:extLst>
      <p:ext uri="{BB962C8B-B14F-4D97-AF65-F5344CB8AC3E}">
        <p14:creationId xmlns:p14="http://schemas.microsoft.com/office/powerpoint/2010/main" val="28496628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2031" y="400791"/>
            <a:ext cx="23024123" cy="11295400"/>
          </a:xfrm>
          <a:prstGeom prst="rect">
            <a:avLst/>
          </a:prstGeom>
        </p:spPr>
        <p:txBody>
          <a:bodyPr wrap="square">
            <a:spAutoFit/>
          </a:bodyPr>
          <a:lstStyle/>
          <a:p>
            <a:pPr algn="just"/>
            <a:r>
              <a:rPr lang="es-ES" sz="2800" b="1" i="1" dirty="0" smtClean="0"/>
              <a:t>Protección de </a:t>
            </a:r>
            <a:r>
              <a:rPr lang="es-ES" sz="2800" b="1" i="1" dirty="0" err="1" smtClean="0"/>
              <a:t>sobrefrecuencia</a:t>
            </a:r>
            <a:endParaRPr lang="es-ES" sz="2800" b="1" i="1" dirty="0" smtClean="0"/>
          </a:p>
          <a:p>
            <a:pPr algn="just"/>
            <a:endParaRPr lang="es-ES" sz="2800" b="1" i="1" dirty="0" smtClean="0"/>
          </a:p>
          <a:p>
            <a:pPr algn="just"/>
            <a:r>
              <a:rPr lang="es-ES" sz="2800" dirty="0" smtClean="0"/>
              <a:t>En esta condición, la </a:t>
            </a:r>
            <a:r>
              <a:rPr lang="es-ES" sz="2800" dirty="0" err="1" smtClean="0"/>
              <a:t>sobrevelocidad</a:t>
            </a:r>
            <a:r>
              <a:rPr lang="es-ES" sz="2800" dirty="0" smtClean="0"/>
              <a:t> y el disparo de la unidad se configuran de la siguiente manera.</a:t>
            </a:r>
          </a:p>
          <a:p>
            <a:pPr algn="just"/>
            <a:r>
              <a:rPr lang="es-ES" sz="2800" b="1" dirty="0" smtClean="0"/>
              <a:t>Ajuste del relé = 54 Hz, F = 50 Hz:</a:t>
            </a:r>
          </a:p>
          <a:p>
            <a:pPr algn="just"/>
            <a:r>
              <a:rPr lang="es-ES" sz="2800" b="1" dirty="0" smtClean="0"/>
              <a:t>Acción:</a:t>
            </a:r>
          </a:p>
          <a:p>
            <a:pPr marL="514350" indent="-514350" algn="just">
              <a:buAutoNum type="arabicPeriod"/>
            </a:pPr>
            <a:r>
              <a:rPr lang="es-ES" sz="2800" b="1" dirty="0" smtClean="0"/>
              <a:t>Disparo del CB en 220 </a:t>
            </a:r>
            <a:r>
              <a:rPr lang="es-ES" sz="2800" b="1" dirty="0" err="1" smtClean="0"/>
              <a:t>kV</a:t>
            </a:r>
            <a:r>
              <a:rPr lang="es-ES" sz="2800" b="1" dirty="0" smtClean="0"/>
              <a:t>.</a:t>
            </a:r>
          </a:p>
          <a:p>
            <a:pPr marL="514350" indent="-514350" algn="just">
              <a:buAutoNum type="arabicPeriod"/>
            </a:pPr>
            <a:endParaRPr lang="es-ES" sz="2800" b="1" dirty="0" smtClean="0"/>
          </a:p>
          <a:p>
            <a:pPr algn="just"/>
            <a:r>
              <a:rPr lang="es-ES" sz="2800" b="1" i="1" dirty="0" smtClean="0"/>
              <a:t>Protección de </a:t>
            </a:r>
            <a:r>
              <a:rPr lang="es-ES" sz="2800" b="1" i="1" dirty="0" err="1" smtClean="0"/>
              <a:t>subtensión</a:t>
            </a:r>
            <a:r>
              <a:rPr lang="es-ES" sz="2800" b="1" i="1" dirty="0" smtClean="0"/>
              <a:t> del estator</a:t>
            </a:r>
          </a:p>
          <a:p>
            <a:pPr algn="just"/>
            <a:endParaRPr lang="es-ES" sz="2800" b="1" i="1" dirty="0" smtClean="0"/>
          </a:p>
          <a:p>
            <a:pPr algn="just"/>
            <a:r>
              <a:rPr lang="es-ES" sz="2800" dirty="0" smtClean="0"/>
              <a:t>Esta protección funciona como respaldo para una red de HV en dos etapas.</a:t>
            </a:r>
          </a:p>
          <a:p>
            <a:pPr algn="just"/>
            <a:r>
              <a:rPr lang="es-ES" sz="2800" dirty="0" smtClean="0"/>
              <a:t>La etapa 1 tiene un tiempo definido UV ajustado en 0,7Vn del generador y dispara el CB de HV.</a:t>
            </a:r>
          </a:p>
          <a:p>
            <a:pPr algn="just"/>
            <a:r>
              <a:rPr lang="es-ES" sz="2800" dirty="0" smtClean="0"/>
              <a:t>La etapa 2 dispara la unidad después de 2,5 s.</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b="1" i="1" dirty="0" smtClean="0"/>
              <a:t>Acción:</a:t>
            </a:r>
          </a:p>
          <a:p>
            <a:pPr algn="just"/>
            <a:r>
              <a:rPr lang="es-ES" sz="2800" b="1" i="1" dirty="0" smtClean="0"/>
              <a:t>1. Disparo de la turbina;</a:t>
            </a:r>
          </a:p>
          <a:p>
            <a:pPr algn="just"/>
            <a:r>
              <a:rPr lang="es-ES" sz="2800" b="1" i="1" dirty="0" smtClean="0"/>
              <a:t>2. Disparo de la entrada del transformador de 6,4 </a:t>
            </a:r>
            <a:r>
              <a:rPr lang="es-ES" sz="2800" b="1" i="1" dirty="0" err="1" smtClean="0"/>
              <a:t>kV</a:t>
            </a:r>
            <a:r>
              <a:rPr lang="es-ES" sz="2800" b="1" i="1" dirty="0" smtClean="0"/>
              <a:t>;</a:t>
            </a:r>
          </a:p>
          <a:p>
            <a:pPr algn="just"/>
            <a:r>
              <a:rPr lang="es-ES" sz="2800" b="1" i="1" dirty="0" smtClean="0"/>
              <a:t>3. Disparo de l a excitación del generador.</a:t>
            </a:r>
          </a:p>
        </p:txBody>
      </p:sp>
      <p:pic>
        <p:nvPicPr>
          <p:cNvPr id="4" name="Imagen 3"/>
          <p:cNvPicPr>
            <a:picLocks noChangeAspect="1"/>
          </p:cNvPicPr>
          <p:nvPr/>
        </p:nvPicPr>
        <p:blipFill>
          <a:blip r:embed="rId2"/>
          <a:stretch>
            <a:fillRect/>
          </a:stretch>
        </p:blipFill>
        <p:spPr>
          <a:xfrm>
            <a:off x="1552880" y="5935541"/>
            <a:ext cx="6371920" cy="3513260"/>
          </a:xfrm>
          <a:prstGeom prst="rect">
            <a:avLst/>
          </a:prstGeom>
        </p:spPr>
      </p:pic>
    </p:spTree>
    <p:extLst>
      <p:ext uri="{BB962C8B-B14F-4D97-AF65-F5344CB8AC3E}">
        <p14:creationId xmlns:p14="http://schemas.microsoft.com/office/powerpoint/2010/main" val="6948588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2031" y="213222"/>
            <a:ext cx="23024123" cy="13449836"/>
          </a:xfrm>
          <a:prstGeom prst="rect">
            <a:avLst/>
          </a:prstGeom>
        </p:spPr>
        <p:txBody>
          <a:bodyPr wrap="square">
            <a:spAutoFit/>
          </a:bodyPr>
          <a:lstStyle/>
          <a:p>
            <a:pPr algn="just"/>
            <a:r>
              <a:rPr lang="es-ES" sz="2800" b="1" i="1" dirty="0" smtClean="0"/>
              <a:t>Protección por sobretensión</a:t>
            </a:r>
          </a:p>
          <a:p>
            <a:pPr algn="just"/>
            <a:r>
              <a:rPr lang="es-ES" sz="2800" dirty="0" smtClean="0"/>
              <a:t>Esta protección funciona cuando el Regulador Automático de Tensión (AVR) funciona mal o para la operación manual del sistema de excitación.</a:t>
            </a:r>
          </a:p>
          <a:p>
            <a:pPr algn="just"/>
            <a:r>
              <a:rPr lang="es-ES" sz="2800" dirty="0" smtClean="0"/>
              <a:t>Primera etapa</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i="1" dirty="0" smtClean="0"/>
          </a:p>
          <a:p>
            <a:pPr algn="just"/>
            <a:r>
              <a:rPr lang="es-ES" sz="2800" b="1" i="1" dirty="0" smtClean="0"/>
              <a:t>Acción:</a:t>
            </a:r>
          </a:p>
          <a:p>
            <a:pPr algn="just"/>
            <a:r>
              <a:rPr lang="es-ES" sz="2800" b="1" i="1" dirty="0" smtClean="0"/>
              <a:t>1. Disparo del CB de AT del T1;</a:t>
            </a:r>
          </a:p>
          <a:p>
            <a:pPr algn="just"/>
            <a:r>
              <a:rPr lang="es-ES" sz="2800" b="1" i="1" dirty="0" smtClean="0"/>
              <a:t>2. Entrante de transformador T2 Disparo de 6,4 </a:t>
            </a:r>
            <a:r>
              <a:rPr lang="es-ES" sz="2800" b="1" i="1" dirty="0" err="1" smtClean="0"/>
              <a:t>kV</a:t>
            </a:r>
            <a:r>
              <a:rPr lang="es-ES" sz="2800" b="1" i="1" dirty="0" smtClean="0"/>
              <a:t>;</a:t>
            </a:r>
          </a:p>
          <a:p>
            <a:pPr algn="just"/>
            <a:r>
              <a:rPr lang="es-ES" sz="2800" b="1" i="1" dirty="0" smtClean="0"/>
              <a:t>3. Disparo de la turbina;</a:t>
            </a:r>
          </a:p>
          <a:p>
            <a:pPr algn="just"/>
            <a:r>
              <a:rPr lang="es-ES" sz="2800" b="1" i="1" dirty="0" smtClean="0"/>
              <a:t>4. Disparo de excitación del generador.</a:t>
            </a:r>
          </a:p>
          <a:p>
            <a:pPr algn="just"/>
            <a:endParaRPr lang="es-ES" sz="2800" dirty="0" smtClean="0"/>
          </a:p>
          <a:p>
            <a:pPr algn="just"/>
            <a:r>
              <a:rPr lang="es-ES" sz="2800" b="1" i="1" dirty="0" smtClean="0"/>
              <a:t>Protección diferencial del generador</a:t>
            </a:r>
          </a:p>
          <a:p>
            <a:pPr algn="just"/>
            <a:r>
              <a:rPr lang="es-ES" sz="2800" dirty="0" smtClean="0"/>
              <a:t>Se utiliza un relé diferencial polarizado en las siguientes circunstancias (Figura 19.6.4)</a:t>
            </a:r>
          </a:p>
          <a:p>
            <a:pPr lvl="7" algn="just"/>
            <a:r>
              <a:rPr lang="es-ES" sz="2800" b="1" dirty="0" smtClean="0"/>
              <a:t>(In = corriente nominal del generador): </a:t>
            </a:r>
          </a:p>
          <a:p>
            <a:pPr lvl="7" algn="just"/>
            <a:r>
              <a:rPr lang="es-ES" sz="2800" b="1" dirty="0" smtClean="0"/>
              <a:t>P = √3 VL. In. </a:t>
            </a:r>
            <a:r>
              <a:rPr lang="es-ES" sz="2800" b="1" dirty="0" err="1" smtClean="0"/>
              <a:t>Cos</a:t>
            </a:r>
            <a:r>
              <a:rPr lang="es-ES" sz="2800" b="1" dirty="0" smtClean="0"/>
              <a:t> Ø</a:t>
            </a:r>
          </a:p>
          <a:p>
            <a:pPr lvl="7" algn="just"/>
            <a:endParaRPr lang="es-ES" sz="2800" b="1" dirty="0"/>
          </a:p>
          <a:p>
            <a:pPr lvl="7" algn="just"/>
            <a:endParaRPr lang="es-ES" sz="2800" b="1" dirty="0" smtClean="0"/>
          </a:p>
          <a:p>
            <a:pPr lvl="7" algn="just"/>
            <a:endParaRPr lang="es-ES" sz="2800" b="1" dirty="0"/>
          </a:p>
          <a:p>
            <a:pPr lvl="7" algn="just"/>
            <a:endParaRPr lang="es-ES" sz="2800" b="1" dirty="0" smtClean="0"/>
          </a:p>
          <a:p>
            <a:pPr lvl="7" algn="just"/>
            <a:endParaRPr lang="es-ES" sz="2800" b="1" dirty="0" smtClean="0"/>
          </a:p>
          <a:p>
            <a:pPr lvl="8" algn="just"/>
            <a:r>
              <a:rPr lang="es-ES" sz="2800" b="1" i="1" dirty="0" smtClean="0"/>
              <a:t>Ajustar el </a:t>
            </a:r>
            <a:r>
              <a:rPr lang="es-ES" sz="2800" b="1" i="1" dirty="0" err="1" smtClean="0"/>
              <a:t>Bias</a:t>
            </a:r>
            <a:r>
              <a:rPr lang="es-ES" sz="2800" b="1" i="1" dirty="0" smtClean="0"/>
              <a:t> = 20%</a:t>
            </a:r>
          </a:p>
          <a:p>
            <a:pPr algn="just"/>
            <a:endParaRPr lang="es-ES" sz="2800" dirty="0"/>
          </a:p>
          <a:p>
            <a:pPr algn="just"/>
            <a:endParaRPr lang="es-ES" sz="2800" dirty="0" smtClean="0"/>
          </a:p>
        </p:txBody>
      </p:sp>
      <p:pic>
        <p:nvPicPr>
          <p:cNvPr id="3" name="Imagen 2"/>
          <p:cNvPicPr>
            <a:picLocks noChangeAspect="1"/>
          </p:cNvPicPr>
          <p:nvPr/>
        </p:nvPicPr>
        <p:blipFill>
          <a:blip r:embed="rId2"/>
          <a:stretch>
            <a:fillRect/>
          </a:stretch>
        </p:blipFill>
        <p:spPr>
          <a:xfrm>
            <a:off x="1086887" y="1508979"/>
            <a:ext cx="6462774" cy="4141543"/>
          </a:xfrm>
          <a:prstGeom prst="rect">
            <a:avLst/>
          </a:prstGeom>
        </p:spPr>
      </p:pic>
      <p:pic>
        <p:nvPicPr>
          <p:cNvPr id="5" name="Imagen 4"/>
          <p:cNvPicPr>
            <a:picLocks noChangeAspect="1"/>
          </p:cNvPicPr>
          <p:nvPr/>
        </p:nvPicPr>
        <p:blipFill>
          <a:blip r:embed="rId3"/>
          <a:stretch>
            <a:fillRect/>
          </a:stretch>
        </p:blipFill>
        <p:spPr>
          <a:xfrm>
            <a:off x="13716000" y="6518031"/>
            <a:ext cx="9050215" cy="6257837"/>
          </a:xfrm>
          <a:prstGeom prst="rect">
            <a:avLst/>
          </a:prstGeom>
        </p:spPr>
      </p:pic>
      <p:sp>
        <p:nvSpPr>
          <p:cNvPr id="6" name="Rectángulo 5"/>
          <p:cNvSpPr/>
          <p:nvPr/>
        </p:nvSpPr>
        <p:spPr>
          <a:xfrm>
            <a:off x="12978912" y="12775867"/>
            <a:ext cx="12074525" cy="523220"/>
          </a:xfrm>
          <a:prstGeom prst="rect">
            <a:avLst/>
          </a:prstGeom>
        </p:spPr>
        <p:txBody>
          <a:bodyPr>
            <a:spAutoFit/>
          </a:bodyPr>
          <a:lstStyle/>
          <a:p>
            <a:pPr algn="ctr"/>
            <a:r>
              <a:rPr lang="es-ES" sz="2800" b="1" dirty="0"/>
              <a:t>FIGURA 19.6.4 Protección diferencial sesgada para generadores.</a:t>
            </a:r>
          </a:p>
        </p:txBody>
      </p:sp>
      <p:pic>
        <p:nvPicPr>
          <p:cNvPr id="7" name="Imagen 6"/>
          <p:cNvPicPr>
            <a:picLocks noChangeAspect="1"/>
          </p:cNvPicPr>
          <p:nvPr/>
        </p:nvPicPr>
        <p:blipFill>
          <a:blip r:embed="rId4"/>
          <a:stretch>
            <a:fillRect/>
          </a:stretch>
        </p:blipFill>
        <p:spPr>
          <a:xfrm>
            <a:off x="1086887" y="9292369"/>
            <a:ext cx="5149790" cy="4212616"/>
          </a:xfrm>
          <a:prstGeom prst="rect">
            <a:avLst/>
          </a:prstGeom>
        </p:spPr>
      </p:pic>
    </p:spTree>
    <p:extLst>
      <p:ext uri="{BB962C8B-B14F-4D97-AF65-F5344CB8AC3E}">
        <p14:creationId xmlns:p14="http://schemas.microsoft.com/office/powerpoint/2010/main" val="22596358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2031" y="213222"/>
            <a:ext cx="23024123" cy="8710077"/>
          </a:xfrm>
          <a:prstGeom prst="rect">
            <a:avLst/>
          </a:prstGeom>
        </p:spPr>
        <p:txBody>
          <a:bodyPr wrap="square">
            <a:spAutoFit/>
          </a:bodyPr>
          <a:lstStyle/>
          <a:p>
            <a:pPr algn="just"/>
            <a:r>
              <a:rPr lang="es-ES" sz="2800" b="1" i="1" dirty="0" smtClean="0"/>
              <a:t>Protección de potencia inversa</a:t>
            </a:r>
          </a:p>
          <a:p>
            <a:pPr algn="just"/>
            <a:endParaRPr lang="es-ES" sz="2800" dirty="0" smtClean="0"/>
          </a:p>
          <a:p>
            <a:pPr algn="just"/>
            <a:r>
              <a:rPr lang="es-ES" sz="2800" b="1" dirty="0" smtClean="0"/>
              <a:t>Ajuste de Preverse = 0.01 x 333 = 3.33 MW</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r>
              <a:rPr lang="es-ES" sz="2800" b="1" i="1" dirty="0" smtClean="0"/>
              <a:t>Acción:</a:t>
            </a:r>
          </a:p>
          <a:p>
            <a:pPr algn="just"/>
            <a:r>
              <a:rPr lang="es-ES" sz="2800" b="1" i="1" dirty="0" smtClean="0"/>
              <a:t>1. Disparo del CB </a:t>
            </a:r>
            <a:r>
              <a:rPr lang="es-ES" sz="2800" b="1" i="1" dirty="0" err="1" smtClean="0"/>
              <a:t>kV</a:t>
            </a:r>
            <a:r>
              <a:rPr lang="es-ES" sz="2800" b="1" i="1" dirty="0" smtClean="0"/>
              <a:t> de T1 del lado HV 220;</a:t>
            </a:r>
          </a:p>
          <a:p>
            <a:pPr algn="just"/>
            <a:r>
              <a:rPr lang="es-ES" sz="2800" b="1" i="1" dirty="0" smtClean="0"/>
              <a:t>2. Disparo de la excitación del generador;</a:t>
            </a:r>
          </a:p>
          <a:p>
            <a:pPr algn="just"/>
            <a:r>
              <a:rPr lang="es-ES" sz="2800" b="1" i="1" dirty="0" smtClean="0"/>
              <a:t>3. Disparo de la entrada de T2 de 6,6 </a:t>
            </a:r>
            <a:r>
              <a:rPr lang="es-ES" sz="2800" b="1" i="1" dirty="0" err="1" smtClean="0"/>
              <a:t>kV</a:t>
            </a:r>
            <a:endParaRPr lang="es-ES" sz="2800" b="1" i="1" dirty="0"/>
          </a:p>
        </p:txBody>
      </p:sp>
      <p:pic>
        <p:nvPicPr>
          <p:cNvPr id="4" name="Imagen 3"/>
          <p:cNvPicPr>
            <a:picLocks noChangeAspect="1"/>
          </p:cNvPicPr>
          <p:nvPr/>
        </p:nvPicPr>
        <p:blipFill>
          <a:blip r:embed="rId2"/>
          <a:stretch>
            <a:fillRect/>
          </a:stretch>
        </p:blipFill>
        <p:spPr>
          <a:xfrm>
            <a:off x="1171879" y="1621814"/>
            <a:ext cx="6565351" cy="4919663"/>
          </a:xfrm>
          <a:prstGeom prst="rect">
            <a:avLst/>
          </a:prstGeom>
        </p:spPr>
      </p:pic>
    </p:spTree>
    <p:extLst>
      <p:ext uri="{BB962C8B-B14F-4D97-AF65-F5344CB8AC3E}">
        <p14:creationId xmlns:p14="http://schemas.microsoft.com/office/powerpoint/2010/main" val="42346875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432493"/>
            <a:ext cx="22860000" cy="13080504"/>
          </a:xfrm>
          <a:prstGeom prst="rect">
            <a:avLst/>
          </a:prstGeom>
        </p:spPr>
        <p:txBody>
          <a:bodyPr wrap="square">
            <a:spAutoFit/>
          </a:bodyPr>
          <a:lstStyle/>
          <a:p>
            <a:pPr algn="just"/>
            <a:r>
              <a:rPr lang="es-ES" sz="6000" b="1" dirty="0" smtClean="0"/>
              <a:t>19.7 Configuraciones de protección del tablero (barra colectora)</a:t>
            </a:r>
          </a:p>
          <a:p>
            <a:pPr algn="just"/>
            <a:r>
              <a:rPr lang="es-ES" sz="2800" b="1" dirty="0" smtClean="0"/>
              <a:t>19.7.1 INTRODUCCIÓN</a:t>
            </a:r>
          </a:p>
          <a:p>
            <a:pPr algn="just"/>
            <a:endParaRPr lang="es-ES" sz="2800" dirty="0" smtClean="0"/>
          </a:p>
          <a:p>
            <a:pPr algn="just"/>
            <a:r>
              <a:rPr lang="es-ES" sz="2800" dirty="0" smtClean="0"/>
              <a:t>Las barras colectoras en las subestaciones son una parte muy importante del sistema y deben tener una protección adecuada, sin embargo esta protección es muy costosa en 11 </a:t>
            </a:r>
            <a:r>
              <a:rPr lang="es-ES" sz="2800" dirty="0" err="1" smtClean="0"/>
              <a:t>kV</a:t>
            </a:r>
            <a:r>
              <a:rPr lang="es-ES" sz="2800" dirty="0" smtClean="0"/>
              <a:t> y 22 </a:t>
            </a:r>
            <a:r>
              <a:rPr lang="es-ES" sz="2800" dirty="0" err="1" smtClean="0"/>
              <a:t>kV</a:t>
            </a:r>
            <a:r>
              <a:rPr lang="es-ES" sz="2800" dirty="0" smtClean="0"/>
              <a:t>, y las fallas en las barras colectoras son raras, por lo que se utiliza en sistemas de 66 </a:t>
            </a:r>
            <a:r>
              <a:rPr lang="es-ES" sz="2800" dirty="0" err="1" smtClean="0"/>
              <a:t>kV</a:t>
            </a:r>
            <a:r>
              <a:rPr lang="es-ES" sz="2800" dirty="0" smtClean="0"/>
              <a:t> y superiores como protección esencial.</a:t>
            </a:r>
          </a:p>
          <a:p>
            <a:pPr algn="just"/>
            <a:r>
              <a:rPr lang="es-ES" sz="2800" dirty="0" smtClean="0"/>
              <a:t>El esquema más comúnmente utilizado para la protección de barras es la protección diferencial de alta impedancia.</a:t>
            </a:r>
          </a:p>
          <a:p>
            <a:pPr algn="just"/>
            <a:endParaRPr lang="es-ES" sz="2800" dirty="0" smtClean="0"/>
          </a:p>
          <a:p>
            <a:pPr algn="just"/>
            <a:r>
              <a:rPr lang="es-ES" sz="2800" b="1" dirty="0" smtClean="0"/>
              <a:t>19.7.2 EJEMPLOS DE TRABAJO PARA LA PROTECCIÓN DE BARRAS DE EMBARRADO</a:t>
            </a:r>
          </a:p>
          <a:p>
            <a:pPr algn="just"/>
            <a:endParaRPr lang="es-ES" sz="2800" dirty="0" smtClean="0"/>
          </a:p>
          <a:p>
            <a:pPr algn="just"/>
            <a:r>
              <a:rPr lang="es-ES" sz="2800" dirty="0" smtClean="0"/>
              <a:t>Las barras colectoras de ciento treinta y dos </a:t>
            </a:r>
            <a:r>
              <a:rPr lang="es-ES" sz="2800" dirty="0" err="1" smtClean="0"/>
              <a:t>kV</a:t>
            </a:r>
            <a:r>
              <a:rPr lang="es-ES" sz="2800" dirty="0" smtClean="0"/>
              <a:t> tienen dos secciones y un acoplador de barra CB, cada barra colectora tiene un alimentador y un transformador de entrada (como se muestra en la Figura 19.7.1).</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r>
              <a:rPr lang="es-ES" sz="2800" b="1" dirty="0" smtClean="0"/>
              <a:t>FIGURA 19.7.1 Barra colectora de dos tramos con dos alimentadores y dos entrantes.</a:t>
            </a:r>
          </a:p>
        </p:txBody>
      </p:sp>
      <p:pic>
        <p:nvPicPr>
          <p:cNvPr id="3" name="Imagen 2"/>
          <p:cNvPicPr>
            <a:picLocks noChangeAspect="1"/>
          </p:cNvPicPr>
          <p:nvPr/>
        </p:nvPicPr>
        <p:blipFill>
          <a:blip r:embed="rId2"/>
          <a:stretch>
            <a:fillRect/>
          </a:stretch>
        </p:blipFill>
        <p:spPr>
          <a:xfrm>
            <a:off x="492369" y="6025661"/>
            <a:ext cx="10832123" cy="6846277"/>
          </a:xfrm>
          <a:prstGeom prst="rect">
            <a:avLst/>
          </a:prstGeom>
        </p:spPr>
      </p:pic>
      <p:pic>
        <p:nvPicPr>
          <p:cNvPr id="4" name="Imagen 3"/>
          <p:cNvPicPr>
            <a:picLocks noChangeAspect="1"/>
          </p:cNvPicPr>
          <p:nvPr/>
        </p:nvPicPr>
        <p:blipFill>
          <a:blip r:embed="rId3"/>
          <a:stretch>
            <a:fillRect/>
          </a:stretch>
        </p:blipFill>
        <p:spPr>
          <a:xfrm>
            <a:off x="12223505" y="6390542"/>
            <a:ext cx="9393849" cy="5121519"/>
          </a:xfrm>
          <a:prstGeom prst="rect">
            <a:avLst/>
          </a:prstGeom>
        </p:spPr>
      </p:pic>
    </p:spTree>
    <p:extLst>
      <p:ext uri="{BB962C8B-B14F-4D97-AF65-F5344CB8AC3E}">
        <p14:creationId xmlns:p14="http://schemas.microsoft.com/office/powerpoint/2010/main" val="4107545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432493"/>
            <a:ext cx="22860000" cy="13018949"/>
          </a:xfrm>
          <a:prstGeom prst="rect">
            <a:avLst/>
          </a:prstGeom>
        </p:spPr>
        <p:txBody>
          <a:bodyPr wrap="square">
            <a:spAutoFit/>
          </a:bodyPr>
          <a:lstStyle/>
          <a:p>
            <a:pPr algn="just"/>
            <a:r>
              <a:rPr lang="es-ES" sz="2800" dirty="0" smtClean="0"/>
              <a:t>(M1) Relé principal 1 discriminante para proteger la sección A1 de la barra colectora;</a:t>
            </a:r>
          </a:p>
          <a:p>
            <a:pPr algn="just"/>
            <a:r>
              <a:rPr lang="es-ES" sz="2800" dirty="0" smtClean="0"/>
              <a:t>(M2) Relé principal 2 discriminante para proteger la sección de barras A2.</a:t>
            </a:r>
          </a:p>
          <a:p>
            <a:pPr algn="just"/>
            <a:r>
              <a:rPr lang="es-ES" sz="2800" dirty="0" smtClean="0"/>
              <a:t>Verificar el relé de zona (CH) para proteger las barras colectoras A1 y A2 para confirmar que la falla existe en las barras colectoras.</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dirty="0" smtClean="0"/>
              <a:t>Luego, se requiere la resistencia en serie para ajustar la configuración del relé de corriente RI y se calcula de la siguiente manera (como se muestra en la Figura 19.7.2):</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ctr"/>
            <a:endParaRPr lang="es-ES" sz="2800" b="1" dirty="0" smtClean="0"/>
          </a:p>
          <a:p>
            <a:pPr algn="ctr"/>
            <a:r>
              <a:rPr lang="es-ES" sz="2800" b="1" dirty="0" smtClean="0"/>
              <a:t>FIGURA 19.7.2 Circuito de relés.</a:t>
            </a:r>
          </a:p>
        </p:txBody>
      </p:sp>
      <p:pic>
        <p:nvPicPr>
          <p:cNvPr id="4" name="Imagen 3"/>
          <p:cNvPicPr>
            <a:picLocks noChangeAspect="1"/>
          </p:cNvPicPr>
          <p:nvPr/>
        </p:nvPicPr>
        <p:blipFill>
          <a:blip r:embed="rId2"/>
          <a:stretch>
            <a:fillRect/>
          </a:stretch>
        </p:blipFill>
        <p:spPr>
          <a:xfrm>
            <a:off x="846198" y="1882652"/>
            <a:ext cx="6140756" cy="5385656"/>
          </a:xfrm>
          <a:prstGeom prst="rect">
            <a:avLst/>
          </a:prstGeom>
        </p:spPr>
      </p:pic>
      <p:pic>
        <p:nvPicPr>
          <p:cNvPr id="5" name="Imagen 4"/>
          <p:cNvPicPr>
            <a:picLocks noChangeAspect="1"/>
          </p:cNvPicPr>
          <p:nvPr/>
        </p:nvPicPr>
        <p:blipFill>
          <a:blip r:embed="rId3"/>
          <a:stretch>
            <a:fillRect/>
          </a:stretch>
        </p:blipFill>
        <p:spPr>
          <a:xfrm>
            <a:off x="8339440" y="1882651"/>
            <a:ext cx="7791513" cy="6651749"/>
          </a:xfrm>
          <a:prstGeom prst="rect">
            <a:avLst/>
          </a:prstGeom>
        </p:spPr>
      </p:pic>
      <p:pic>
        <p:nvPicPr>
          <p:cNvPr id="6" name="Imagen 5"/>
          <p:cNvPicPr>
            <a:picLocks noChangeAspect="1"/>
          </p:cNvPicPr>
          <p:nvPr/>
        </p:nvPicPr>
        <p:blipFill rotWithShape="1">
          <a:blip r:embed="rId4"/>
          <a:srcRect t="1250"/>
          <a:stretch/>
        </p:blipFill>
        <p:spPr>
          <a:xfrm>
            <a:off x="7221415" y="9073662"/>
            <a:ext cx="9612923" cy="3704492"/>
          </a:xfrm>
          <a:prstGeom prst="rect">
            <a:avLst/>
          </a:prstGeom>
        </p:spPr>
      </p:pic>
    </p:spTree>
    <p:extLst>
      <p:ext uri="{BB962C8B-B14F-4D97-AF65-F5344CB8AC3E}">
        <p14:creationId xmlns:p14="http://schemas.microsoft.com/office/powerpoint/2010/main" val="41989517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432493"/>
            <a:ext cx="22860000" cy="11726287"/>
          </a:xfrm>
          <a:prstGeom prst="rect">
            <a:avLst/>
          </a:prstGeom>
        </p:spPr>
        <p:txBody>
          <a:bodyPr wrap="square">
            <a:spAutoFit/>
          </a:bodyPr>
          <a:lstStyle/>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r>
              <a:rPr lang="es-ES" sz="2800" dirty="0" smtClean="0"/>
              <a:t>Al verificar de la curva de magnetización del CT, la corriente de magnetización en VS = 130 V (Figura 19.7.3).</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a:p>
          <a:p>
            <a:pPr algn="just"/>
            <a:endParaRPr lang="es-ES" sz="2800" dirty="0" smtClean="0"/>
          </a:p>
          <a:p>
            <a:pPr algn="just"/>
            <a:r>
              <a:rPr lang="es-ES" sz="2800" b="1" dirty="0" smtClean="0"/>
              <a:t>FIGURA 19.7.3 Curva de magnetización del transformador de corriente.</a:t>
            </a:r>
          </a:p>
          <a:p>
            <a:pPr algn="just"/>
            <a:endParaRPr lang="es-ES" sz="2800" b="1" i="1" dirty="0"/>
          </a:p>
        </p:txBody>
      </p:sp>
      <p:pic>
        <p:nvPicPr>
          <p:cNvPr id="3" name="Imagen 2"/>
          <p:cNvPicPr>
            <a:picLocks noChangeAspect="1"/>
          </p:cNvPicPr>
          <p:nvPr/>
        </p:nvPicPr>
        <p:blipFill>
          <a:blip r:embed="rId2"/>
          <a:stretch>
            <a:fillRect/>
          </a:stretch>
        </p:blipFill>
        <p:spPr>
          <a:xfrm>
            <a:off x="492368" y="432492"/>
            <a:ext cx="7502769" cy="6273107"/>
          </a:xfrm>
          <a:prstGeom prst="rect">
            <a:avLst/>
          </a:prstGeom>
        </p:spPr>
      </p:pic>
      <p:pic>
        <p:nvPicPr>
          <p:cNvPr id="7" name="Imagen 6"/>
          <p:cNvPicPr>
            <a:picLocks noChangeAspect="1"/>
          </p:cNvPicPr>
          <p:nvPr/>
        </p:nvPicPr>
        <p:blipFill rotWithShape="1">
          <a:blip r:embed="rId3"/>
          <a:srcRect t="2509"/>
          <a:stretch/>
        </p:blipFill>
        <p:spPr>
          <a:xfrm>
            <a:off x="961292" y="7526215"/>
            <a:ext cx="5650523" cy="3587261"/>
          </a:xfrm>
          <a:prstGeom prst="rect">
            <a:avLst/>
          </a:prstGeom>
        </p:spPr>
      </p:pic>
    </p:spTree>
    <p:extLst>
      <p:ext uri="{BB962C8B-B14F-4D97-AF65-F5344CB8AC3E}">
        <p14:creationId xmlns:p14="http://schemas.microsoft.com/office/powerpoint/2010/main" val="1103131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86130" y="548785"/>
            <a:ext cx="9969440" cy="12674845"/>
          </a:xfrm>
          <a:prstGeom prst="rect">
            <a:avLst/>
          </a:prstGeom>
        </p:spPr>
      </p:pic>
      <p:pic>
        <p:nvPicPr>
          <p:cNvPr id="3" name="Imagen 2"/>
          <p:cNvPicPr>
            <a:picLocks noChangeAspect="1"/>
          </p:cNvPicPr>
          <p:nvPr/>
        </p:nvPicPr>
        <p:blipFill>
          <a:blip r:embed="rId3"/>
          <a:stretch>
            <a:fillRect/>
          </a:stretch>
        </p:blipFill>
        <p:spPr>
          <a:xfrm>
            <a:off x="14982093" y="548784"/>
            <a:ext cx="8604738" cy="12862415"/>
          </a:xfrm>
          <a:prstGeom prst="rect">
            <a:avLst/>
          </a:prstGeom>
        </p:spPr>
      </p:pic>
    </p:spTree>
    <p:extLst>
      <p:ext uri="{BB962C8B-B14F-4D97-AF65-F5344CB8AC3E}">
        <p14:creationId xmlns:p14="http://schemas.microsoft.com/office/powerpoint/2010/main" val="31087500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432493"/>
            <a:ext cx="11676185" cy="9571851"/>
          </a:xfrm>
          <a:prstGeom prst="rect">
            <a:avLst/>
          </a:prstGeom>
        </p:spPr>
        <p:txBody>
          <a:bodyPr wrap="square">
            <a:spAutoFit/>
          </a:bodyPr>
          <a:lstStyle/>
          <a:p>
            <a:pPr algn="just"/>
            <a:r>
              <a:rPr lang="es-ES" sz="2800" dirty="0" smtClean="0"/>
              <a:t>Ajustar VS = 125 V</a:t>
            </a:r>
          </a:p>
          <a:p>
            <a:pPr algn="just"/>
            <a:r>
              <a:rPr lang="es-ES" sz="2800" dirty="0" smtClean="0"/>
              <a:t>Elegir el rango del relé: 25-175 V </a:t>
            </a:r>
          </a:p>
          <a:p>
            <a:pPr algn="just"/>
            <a:r>
              <a:rPr lang="es-ES" sz="2800" dirty="0" err="1" smtClean="0"/>
              <a:t>Vset</a:t>
            </a:r>
            <a:r>
              <a:rPr lang="es-ES" sz="2800" dirty="0" smtClean="0"/>
              <a:t> = 125 V </a:t>
            </a:r>
            <a:r>
              <a:rPr lang="es-ES" sz="2800" dirty="0" err="1" smtClean="0"/>
              <a:t>Irv</a:t>
            </a:r>
            <a:r>
              <a:rPr lang="es-ES" sz="2800" dirty="0" smtClean="0"/>
              <a:t> = 35 </a:t>
            </a:r>
            <a:r>
              <a:rPr lang="es-ES" sz="2800" dirty="0" err="1" smtClean="0"/>
              <a:t>mA</a:t>
            </a:r>
            <a:endParaRPr lang="es-ES" sz="2800" dirty="0" smtClean="0"/>
          </a:p>
          <a:p>
            <a:pPr algn="just"/>
            <a:r>
              <a:rPr lang="es-ES" sz="2800" dirty="0" smtClean="0"/>
              <a:t>La tensión del punto de inflexión del CT debe ser la siguiente:</a:t>
            </a:r>
          </a:p>
          <a:p>
            <a:pPr algn="just"/>
            <a:endParaRPr lang="es-ES" sz="2800" dirty="0"/>
          </a:p>
          <a:p>
            <a:pPr algn="just"/>
            <a:endParaRPr lang="es-ES" sz="2800" dirty="0" smtClean="0"/>
          </a:p>
          <a:p>
            <a:pPr algn="just"/>
            <a:r>
              <a:rPr lang="es-ES" sz="2800" dirty="0" smtClean="0"/>
              <a:t>Ajustar VK = 300 V del TC mediante un relé de corriente con carga = 3500 Ω</a:t>
            </a:r>
          </a:p>
          <a:p>
            <a:pPr algn="just"/>
            <a:r>
              <a:rPr lang="es-ES" sz="2800" dirty="0" smtClean="0"/>
              <a:t>I = 30 </a:t>
            </a:r>
            <a:r>
              <a:rPr lang="es-ES" sz="2800" dirty="0" err="1" smtClean="0"/>
              <a:t>mA</a:t>
            </a:r>
            <a:endParaRPr lang="es-ES" sz="2800" dirty="0" smtClean="0"/>
          </a:p>
          <a:p>
            <a:pPr algn="just"/>
            <a:r>
              <a:rPr lang="es-ES" sz="2800" dirty="0" smtClean="0"/>
              <a:t>Luego, la tensión a través del relé de corriente RI será el siguiente:</a:t>
            </a:r>
          </a:p>
          <a:p>
            <a:pPr lvl="3" algn="just"/>
            <a:r>
              <a:rPr lang="es-ES" sz="2800" b="1" dirty="0" smtClean="0"/>
              <a:t>= 3500 x 0.03 = 105V</a:t>
            </a:r>
          </a:p>
          <a:p>
            <a:pPr algn="just"/>
            <a:r>
              <a:rPr lang="es-ES" sz="2800" dirty="0" smtClean="0"/>
              <a:t>La resistencia de ajuste en serie RS se calcula de la siguiente manera (como se muestra en la Figura 19.7.4):</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ctr"/>
            <a:r>
              <a:rPr lang="es-ES" sz="2800" b="1" dirty="0" smtClean="0"/>
              <a:t>FIGURA 19.7.4 Comprobar el circuito del relé de zona (CH).</a:t>
            </a:r>
          </a:p>
        </p:txBody>
      </p:sp>
      <p:pic>
        <p:nvPicPr>
          <p:cNvPr id="4" name="Imagen 3"/>
          <p:cNvPicPr>
            <a:picLocks noChangeAspect="1"/>
          </p:cNvPicPr>
          <p:nvPr/>
        </p:nvPicPr>
        <p:blipFill>
          <a:blip r:embed="rId2"/>
          <a:stretch>
            <a:fillRect/>
          </a:stretch>
        </p:blipFill>
        <p:spPr>
          <a:xfrm>
            <a:off x="2860431" y="2349012"/>
            <a:ext cx="4337537" cy="558313"/>
          </a:xfrm>
          <a:prstGeom prst="rect">
            <a:avLst/>
          </a:prstGeom>
        </p:spPr>
      </p:pic>
      <p:pic>
        <p:nvPicPr>
          <p:cNvPr id="5" name="Imagen 4"/>
          <p:cNvPicPr>
            <a:picLocks noChangeAspect="1"/>
          </p:cNvPicPr>
          <p:nvPr/>
        </p:nvPicPr>
        <p:blipFill rotWithShape="1">
          <a:blip r:embed="rId3"/>
          <a:srcRect t="1562"/>
          <a:stretch/>
        </p:blipFill>
        <p:spPr>
          <a:xfrm>
            <a:off x="1957753" y="6002215"/>
            <a:ext cx="8745415" cy="3024554"/>
          </a:xfrm>
          <a:prstGeom prst="rect">
            <a:avLst/>
          </a:prstGeom>
        </p:spPr>
      </p:pic>
      <p:pic>
        <p:nvPicPr>
          <p:cNvPr id="6" name="Imagen 5"/>
          <p:cNvPicPr>
            <a:picLocks noChangeAspect="1"/>
          </p:cNvPicPr>
          <p:nvPr/>
        </p:nvPicPr>
        <p:blipFill>
          <a:blip r:embed="rId4"/>
          <a:stretch>
            <a:fillRect/>
          </a:stretch>
        </p:blipFill>
        <p:spPr>
          <a:xfrm>
            <a:off x="13071230" y="432493"/>
            <a:ext cx="10163907" cy="13025599"/>
          </a:xfrm>
          <a:prstGeom prst="rect">
            <a:avLst/>
          </a:prstGeom>
        </p:spPr>
      </p:pic>
    </p:spTree>
    <p:extLst>
      <p:ext uri="{BB962C8B-B14F-4D97-AF65-F5344CB8AC3E}">
        <p14:creationId xmlns:p14="http://schemas.microsoft.com/office/powerpoint/2010/main" val="34415798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432493"/>
            <a:ext cx="22860000" cy="13018949"/>
          </a:xfrm>
          <a:prstGeom prst="rect">
            <a:avLst/>
          </a:prstGeom>
        </p:spPr>
        <p:txBody>
          <a:bodyPr wrap="square">
            <a:spAutoFit/>
          </a:bodyPr>
          <a:lstStyle/>
          <a:p>
            <a:pPr algn="just"/>
            <a:r>
              <a:rPr lang="es-ES" sz="2800" b="1" dirty="0" smtClean="0"/>
              <a:t>19.7.3 INTRODUCCIÓN A LA PROTECCIÓN CONTRA FALLAS DE INTERRUPTORES</a:t>
            </a:r>
          </a:p>
          <a:p>
            <a:pPr algn="just"/>
            <a:endParaRPr lang="es-ES" sz="2800" dirty="0" smtClean="0"/>
          </a:p>
          <a:p>
            <a:pPr algn="just"/>
            <a:r>
              <a:rPr lang="es-ES" sz="2800" dirty="0" smtClean="0"/>
              <a:t>Esta protección se utiliza como protección de respaldo para aislar una falla si el interruptor del alimentador tiene un problema mecánico o de otro tipo que le impide abrir el circuito. Esta protección luego aísla todas las fuentes que alimentan la falla y también el extremo remoto de la línea.</a:t>
            </a:r>
          </a:p>
          <a:p>
            <a:pPr algn="just"/>
            <a:endParaRPr lang="es-ES" sz="2800" dirty="0" smtClean="0"/>
          </a:p>
          <a:p>
            <a:pPr algn="just"/>
            <a:r>
              <a:rPr lang="es-ES" sz="2800" b="1" dirty="0" smtClean="0"/>
              <a:t>19.7.4 EJEMPLO TRABAJADO DE PROTECCIÓN CONTRA FALLAS DE INTERRUPTORES</a:t>
            </a:r>
          </a:p>
          <a:p>
            <a:pPr algn="just"/>
            <a:endParaRPr lang="es-ES" sz="2800" dirty="0" smtClean="0"/>
          </a:p>
          <a:p>
            <a:pPr algn="just"/>
            <a:r>
              <a:rPr lang="es-ES" sz="2800" dirty="0" smtClean="0"/>
              <a:t>Tiempo de falla d e l CB </a:t>
            </a:r>
          </a:p>
          <a:p>
            <a:pPr algn="just"/>
            <a:r>
              <a:rPr lang="es-ES" sz="2800" dirty="0" err="1" smtClean="0"/>
              <a:t>tCB</a:t>
            </a:r>
            <a:r>
              <a:rPr lang="es-ES" sz="2800" dirty="0" smtClean="0"/>
              <a:t> = 110-180 ms</a:t>
            </a:r>
          </a:p>
          <a:p>
            <a:pPr algn="just"/>
            <a:r>
              <a:rPr lang="es-ES" sz="2800" dirty="0" smtClean="0"/>
              <a:t>El tiempo de eliminación de fallas no debe exceder los 300 ms. Ejemplo resuelto (Figuras 19.7.5y 19.7.6):</a:t>
            </a:r>
          </a:p>
          <a:p>
            <a:pPr algn="just"/>
            <a:r>
              <a:rPr lang="es-ES" sz="2800" dirty="0" smtClean="0"/>
              <a:t>Lógica de disparo del relé de falla de interruptor (BF) </a:t>
            </a:r>
          </a:p>
          <a:p>
            <a:pPr algn="just"/>
            <a:r>
              <a:rPr lang="es-ES" sz="2800" dirty="0" smtClean="0"/>
              <a:t>Tiempos de funcionamiento del relé BF</a:t>
            </a:r>
          </a:p>
          <a:p>
            <a:pPr algn="just"/>
            <a:r>
              <a:rPr lang="es-ES" sz="2800" dirty="0" smtClean="0"/>
              <a:t>Referirse a Figura 19.7.7 para el tiempo de falla del interruptor y el tiempo total de eliminación de la falla. </a:t>
            </a:r>
          </a:p>
          <a:p>
            <a:pPr algn="just"/>
            <a:r>
              <a:rPr lang="es-ES" sz="2800" dirty="0" err="1" smtClean="0"/>
              <a:t>Iset</a:t>
            </a:r>
            <a:r>
              <a:rPr lang="es-ES" sz="2800" dirty="0" smtClean="0"/>
              <a:t> BF = 0,5 In</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ctr"/>
            <a:r>
              <a:rPr lang="es-ES" sz="2800" b="1" dirty="0" smtClean="0"/>
              <a:t>FIGURA 19.7.5 Conexión del relé de falla del interruptor en una línea aérea de transmisión.</a:t>
            </a:r>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smtClean="0"/>
          </a:p>
          <a:p>
            <a:pPr algn="ctr"/>
            <a:r>
              <a:rPr lang="es-ES" sz="2800" b="1" dirty="0" smtClean="0"/>
              <a:t>FIGURA 19.7.6 Lógica de operación del relé de falla del interruptor.</a:t>
            </a:r>
          </a:p>
        </p:txBody>
      </p:sp>
      <p:pic>
        <p:nvPicPr>
          <p:cNvPr id="3" name="Imagen 2"/>
          <p:cNvPicPr>
            <a:picLocks noChangeAspect="1"/>
          </p:cNvPicPr>
          <p:nvPr/>
        </p:nvPicPr>
        <p:blipFill>
          <a:blip r:embed="rId2"/>
          <a:stretch>
            <a:fillRect/>
          </a:stretch>
        </p:blipFill>
        <p:spPr>
          <a:xfrm>
            <a:off x="9050215" y="6078782"/>
            <a:ext cx="5908431" cy="2877650"/>
          </a:xfrm>
          <a:prstGeom prst="rect">
            <a:avLst/>
          </a:prstGeom>
        </p:spPr>
      </p:pic>
      <p:pic>
        <p:nvPicPr>
          <p:cNvPr id="6" name="Imagen 5"/>
          <p:cNvPicPr>
            <a:picLocks noChangeAspect="1"/>
          </p:cNvPicPr>
          <p:nvPr/>
        </p:nvPicPr>
        <p:blipFill>
          <a:blip r:embed="rId3"/>
          <a:stretch>
            <a:fillRect/>
          </a:stretch>
        </p:blipFill>
        <p:spPr>
          <a:xfrm>
            <a:off x="6916614" y="9625745"/>
            <a:ext cx="10152186" cy="3175855"/>
          </a:xfrm>
          <a:prstGeom prst="rect">
            <a:avLst/>
          </a:prstGeom>
        </p:spPr>
      </p:pic>
    </p:spTree>
    <p:extLst>
      <p:ext uri="{BB962C8B-B14F-4D97-AF65-F5344CB8AC3E}">
        <p14:creationId xmlns:p14="http://schemas.microsoft.com/office/powerpoint/2010/main" val="3268331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369" y="432493"/>
            <a:ext cx="22860000" cy="9571851"/>
          </a:xfrm>
          <a:prstGeom prst="rect">
            <a:avLst/>
          </a:prstGeom>
        </p:spPr>
        <p:txBody>
          <a:bodyPr wrap="square">
            <a:spAutoFit/>
          </a:bodyPr>
          <a:lstStyle/>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smtClean="0"/>
          </a:p>
          <a:p>
            <a:pPr algn="just"/>
            <a:endParaRPr lang="es-ES" sz="2800" b="1" dirty="0"/>
          </a:p>
          <a:p>
            <a:pPr algn="just"/>
            <a:endParaRPr lang="es-ES" sz="2800" b="1" dirty="0"/>
          </a:p>
          <a:p>
            <a:pPr algn="just"/>
            <a:endParaRPr lang="es-ES" sz="2800" b="1" dirty="0" smtClean="0"/>
          </a:p>
          <a:p>
            <a:pPr algn="just"/>
            <a:endParaRPr lang="es-ES" sz="2800" b="1" dirty="0" smtClean="0"/>
          </a:p>
          <a:p>
            <a:pPr algn="just"/>
            <a:endParaRPr lang="es-ES" sz="2800" b="1" dirty="0"/>
          </a:p>
          <a:p>
            <a:pPr algn="just"/>
            <a:endParaRPr lang="es-ES" sz="2800" b="1" dirty="0" smtClean="0"/>
          </a:p>
          <a:p>
            <a:pPr algn="just"/>
            <a:endParaRPr lang="es-ES" sz="2800" b="1" dirty="0" smtClean="0"/>
          </a:p>
          <a:p>
            <a:pPr algn="ctr"/>
            <a:r>
              <a:rPr lang="es-ES" sz="2800" b="1" dirty="0" smtClean="0"/>
              <a:t>FIGURA 19.7.7 Tiempo de falla del interruptor y tiempo total de eliminación de la falla.</a:t>
            </a:r>
          </a:p>
          <a:p>
            <a:pPr algn="just"/>
            <a:endParaRPr lang="es-ES" sz="2800" b="1" i="1" dirty="0" smtClean="0"/>
          </a:p>
          <a:p>
            <a:pPr algn="just"/>
            <a:endParaRPr lang="es-ES" sz="2800" b="1" i="1" dirty="0"/>
          </a:p>
          <a:p>
            <a:pPr algn="just"/>
            <a:endParaRPr lang="es-ES" sz="2800" b="1" i="1" dirty="0" smtClean="0"/>
          </a:p>
          <a:p>
            <a:pPr algn="just"/>
            <a:r>
              <a:rPr lang="es-ES" sz="2800" b="1" i="1" dirty="0" smtClean="0"/>
              <a:t>Acción:</a:t>
            </a:r>
          </a:p>
          <a:p>
            <a:pPr algn="just"/>
            <a:r>
              <a:rPr lang="es-ES" sz="2800" b="1" i="1" dirty="0" smtClean="0"/>
              <a:t>El disparo de retorno para todos los alimentadores conectados en la barra A </a:t>
            </a:r>
            <a:r>
              <a:rPr lang="es-ES" sz="2800" b="1" i="1" dirty="0" err="1" smtClean="0"/>
              <a:t>a</a:t>
            </a:r>
            <a:r>
              <a:rPr lang="es-ES" sz="2800" b="1" i="1" dirty="0" smtClean="0"/>
              <a:t> través de relés de disparo de protección de barras para la sección a la que este alimentador se conectó no debe exceder los 300 ms.</a:t>
            </a:r>
          </a:p>
          <a:p>
            <a:pPr marL="457200" indent="-457200" algn="just">
              <a:buFont typeface="Wingdings" panose="05000000000000000000" pitchFamily="2" charset="2"/>
              <a:buChar char="q"/>
            </a:pPr>
            <a:r>
              <a:rPr lang="es-ES" sz="2800" b="1" i="1" dirty="0" smtClean="0"/>
              <a:t>El disparo remoto del interruptor está en el extremo B.</a:t>
            </a:r>
          </a:p>
          <a:p>
            <a:pPr marL="457200" indent="-457200" algn="just">
              <a:buFont typeface="Wingdings" panose="05000000000000000000" pitchFamily="2" charset="2"/>
              <a:buChar char="q"/>
            </a:pPr>
            <a:r>
              <a:rPr lang="es-ES" sz="2800" b="1" i="1" dirty="0" smtClean="0"/>
              <a:t>El disparo local del interruptor está en el extremo A.</a:t>
            </a:r>
            <a:endParaRPr lang="es-ES" sz="2800" b="1" i="1" dirty="0"/>
          </a:p>
        </p:txBody>
      </p:sp>
      <p:pic>
        <p:nvPicPr>
          <p:cNvPr id="4" name="Imagen 3"/>
          <p:cNvPicPr>
            <a:picLocks noChangeAspect="1"/>
          </p:cNvPicPr>
          <p:nvPr/>
        </p:nvPicPr>
        <p:blipFill>
          <a:blip r:embed="rId2"/>
          <a:stretch>
            <a:fillRect/>
          </a:stretch>
        </p:blipFill>
        <p:spPr>
          <a:xfrm>
            <a:off x="4149969" y="777019"/>
            <a:ext cx="15826153" cy="5154857"/>
          </a:xfrm>
          <a:prstGeom prst="rect">
            <a:avLst/>
          </a:prstGeom>
        </p:spPr>
      </p:pic>
      <p:pic>
        <p:nvPicPr>
          <p:cNvPr id="5" name="Imagen 4"/>
          <p:cNvPicPr>
            <a:picLocks noChangeAspect="1"/>
          </p:cNvPicPr>
          <p:nvPr/>
        </p:nvPicPr>
        <p:blipFill>
          <a:blip r:embed="rId3"/>
          <a:stretch>
            <a:fillRect/>
          </a:stretch>
        </p:blipFill>
        <p:spPr>
          <a:xfrm>
            <a:off x="492368" y="6567121"/>
            <a:ext cx="3305909" cy="1005987"/>
          </a:xfrm>
          <a:prstGeom prst="rect">
            <a:avLst/>
          </a:prstGeom>
        </p:spPr>
      </p:pic>
    </p:spTree>
    <p:extLst>
      <p:ext uri="{BB962C8B-B14F-4D97-AF65-F5344CB8AC3E}">
        <p14:creationId xmlns:p14="http://schemas.microsoft.com/office/powerpoint/2010/main" val="13764449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7238"/>
            <a:ext cx="23047569" cy="12649617"/>
          </a:xfrm>
          <a:prstGeom prst="rect">
            <a:avLst/>
          </a:prstGeom>
        </p:spPr>
        <p:txBody>
          <a:bodyPr wrap="square">
            <a:spAutoFit/>
          </a:bodyPr>
          <a:lstStyle/>
          <a:p>
            <a:pPr algn="just"/>
            <a:r>
              <a:rPr lang="es-ES" sz="6000" b="1" dirty="0" smtClean="0"/>
              <a:t>19.8 Ajuste de protección del motor</a:t>
            </a:r>
          </a:p>
          <a:p>
            <a:pPr algn="just"/>
            <a:r>
              <a:rPr lang="es-ES" sz="2800" b="1" dirty="0" smtClean="0"/>
              <a:t>19.8.1 INTRODUCCIÓN</a:t>
            </a:r>
          </a:p>
          <a:p>
            <a:pPr algn="just"/>
            <a:endParaRPr lang="es-ES" sz="2800" b="1" dirty="0" smtClean="0"/>
          </a:p>
          <a:p>
            <a:pPr algn="just"/>
            <a:r>
              <a:rPr lang="es-ES" sz="2800" dirty="0" smtClean="0"/>
              <a:t>Aquí proporcionamos algunos ejemplos de configuraciones de protección del motor.</a:t>
            </a:r>
          </a:p>
          <a:p>
            <a:pPr algn="just"/>
            <a:endParaRPr lang="es-ES" sz="2800" dirty="0" smtClean="0"/>
          </a:p>
          <a:p>
            <a:pPr algn="just"/>
            <a:r>
              <a:rPr lang="es-ES" sz="2800" b="1" dirty="0" smtClean="0"/>
              <a:t>19.8.2 EJEMPLOS RESUELTOS</a:t>
            </a:r>
          </a:p>
          <a:p>
            <a:pPr algn="just"/>
            <a:r>
              <a:rPr lang="es-ES" sz="2800" b="1" dirty="0" smtClean="0"/>
              <a:t>19.8.2.1 Fallas del motor</a:t>
            </a:r>
          </a:p>
          <a:p>
            <a:pPr algn="just"/>
            <a:endParaRPr lang="es-ES" sz="2800" b="1" dirty="0" smtClean="0"/>
          </a:p>
          <a:p>
            <a:pPr lvl="1" algn="just"/>
            <a:r>
              <a:rPr lang="es-ES" sz="2800" b="1" dirty="0" smtClean="0"/>
              <a:t>1. Fallas de bobinado</a:t>
            </a:r>
          </a:p>
          <a:p>
            <a:pPr lvl="1" algn="just"/>
            <a:r>
              <a:rPr lang="es-ES" sz="2800" b="1" dirty="0" smtClean="0"/>
              <a:t>2. Sobrecarga;</a:t>
            </a:r>
          </a:p>
          <a:p>
            <a:pPr lvl="1" algn="just"/>
            <a:r>
              <a:rPr lang="es-ES" sz="2800" b="1" dirty="0" smtClean="0"/>
              <a:t>3. Reducción o pérdida de tensión de suministro;</a:t>
            </a:r>
          </a:p>
          <a:p>
            <a:pPr lvl="1" algn="just"/>
            <a:r>
              <a:rPr lang="es-ES" sz="2800" b="1" dirty="0" smtClean="0"/>
              <a:t>4. Inversión de fase;</a:t>
            </a:r>
          </a:p>
          <a:p>
            <a:pPr lvl="1" algn="just"/>
            <a:r>
              <a:rPr lang="es-ES" sz="2800" b="1" dirty="0" smtClean="0"/>
              <a:t>5. Desequilibrio de fase;</a:t>
            </a:r>
          </a:p>
          <a:p>
            <a:pPr lvl="1" algn="just"/>
            <a:r>
              <a:rPr lang="es-ES" sz="2800" b="1" dirty="0" smtClean="0"/>
              <a:t>6. Funcionamiento desfasado para motores síncronos;</a:t>
            </a:r>
          </a:p>
          <a:p>
            <a:pPr lvl="1" algn="just"/>
            <a:r>
              <a:rPr lang="es-ES" sz="2800" b="1" dirty="0" smtClean="0"/>
              <a:t>7. Pérdida de excitación para motores síncronos.</a:t>
            </a:r>
          </a:p>
          <a:p>
            <a:pPr algn="just"/>
            <a:endParaRPr lang="es-ES" sz="2800" dirty="0" smtClean="0"/>
          </a:p>
          <a:p>
            <a:pPr algn="just"/>
            <a:r>
              <a:rPr lang="es-ES" sz="2800" b="1" dirty="0" smtClean="0"/>
              <a:t>19.8.2.2 Protección contra fallas de fase</a:t>
            </a:r>
          </a:p>
          <a:p>
            <a:pPr algn="just"/>
            <a:endParaRPr lang="es-ES" sz="2800" dirty="0" smtClean="0"/>
          </a:p>
          <a:p>
            <a:pPr algn="just"/>
            <a:r>
              <a:rPr lang="es-ES" sz="2800" dirty="0" smtClean="0"/>
              <a:t>Se utiliza una unidad de </a:t>
            </a:r>
            <a:r>
              <a:rPr lang="es-ES" sz="2800" dirty="0" err="1" smtClean="0"/>
              <a:t>sobrecorriente</a:t>
            </a:r>
            <a:r>
              <a:rPr lang="es-ES" sz="2800" dirty="0" smtClean="0"/>
              <a:t> (OC) de ajuste alto. </a:t>
            </a:r>
          </a:p>
          <a:p>
            <a:pPr algn="just"/>
            <a:r>
              <a:rPr lang="es-ES" sz="2800" dirty="0" smtClean="0"/>
              <a:t>La protección diferencial también se utiliza ya que no se ve afectada por la corriente de arranque del motor.</a:t>
            </a:r>
          </a:p>
          <a:p>
            <a:pPr algn="just"/>
            <a:r>
              <a:rPr lang="es-ES" sz="2800" dirty="0" smtClean="0"/>
              <a:t>Para el relé </a:t>
            </a:r>
            <a:r>
              <a:rPr lang="es-ES" sz="2800" dirty="0" err="1" smtClean="0"/>
              <a:t>Hset</a:t>
            </a:r>
            <a:r>
              <a:rPr lang="es-ES" sz="2800" dirty="0" smtClean="0"/>
              <a:t> OC, el ajuste debe ser mayor que la corriente de arranque del motor:</a:t>
            </a:r>
          </a:p>
          <a:p>
            <a:pPr algn="just"/>
            <a:r>
              <a:rPr lang="es-ES" sz="2800" b="1" dirty="0" err="1" smtClean="0"/>
              <a:t>Iset</a:t>
            </a:r>
            <a:r>
              <a:rPr lang="es-ES" sz="2800" b="1" dirty="0" smtClean="0"/>
              <a:t> &gt; </a:t>
            </a:r>
            <a:r>
              <a:rPr lang="es-ES" sz="2800" b="1" dirty="0" err="1" smtClean="0"/>
              <a:t>Istart</a:t>
            </a:r>
            <a:endParaRPr lang="es-ES" sz="2800" b="1" dirty="0" smtClean="0"/>
          </a:p>
          <a:p>
            <a:pPr algn="just"/>
            <a:endParaRPr lang="es-ES" sz="2800" b="1" dirty="0" smtClean="0"/>
          </a:p>
          <a:p>
            <a:pPr algn="just"/>
            <a:r>
              <a:rPr lang="es-ES" sz="2800" b="1" dirty="0" smtClean="0"/>
              <a:t>19.8.2.3 Protección contra fallas a tierra</a:t>
            </a:r>
          </a:p>
          <a:p>
            <a:pPr algn="just"/>
            <a:endParaRPr lang="es-ES" sz="2800" b="1" dirty="0" smtClean="0"/>
          </a:p>
          <a:p>
            <a:pPr algn="just"/>
            <a:r>
              <a:rPr lang="es-ES" sz="2800" dirty="0" smtClean="0"/>
              <a:t>Un relé OC inverso o muy inverso está conectado al circuito CT residual (como se muestra en la Figura 19.8.1).</a:t>
            </a:r>
          </a:p>
          <a:p>
            <a:pPr algn="just"/>
            <a:endParaRPr lang="es-ES" sz="2800" dirty="0" smtClean="0"/>
          </a:p>
          <a:p>
            <a:pPr algn="just"/>
            <a:endParaRPr lang="es-ES" sz="2800" dirty="0"/>
          </a:p>
        </p:txBody>
      </p:sp>
      <p:sp>
        <p:nvSpPr>
          <p:cNvPr id="3" name="Rectángulo 2"/>
          <p:cNvSpPr/>
          <p:nvPr/>
        </p:nvSpPr>
        <p:spPr>
          <a:xfrm>
            <a:off x="562707" y="12287443"/>
            <a:ext cx="9017212" cy="523220"/>
          </a:xfrm>
          <a:prstGeom prst="rect">
            <a:avLst/>
          </a:prstGeom>
        </p:spPr>
        <p:txBody>
          <a:bodyPr wrap="none">
            <a:spAutoFit/>
          </a:bodyPr>
          <a:lstStyle/>
          <a:p>
            <a:pPr algn="just"/>
            <a:r>
              <a:rPr lang="es-ES" sz="2800" b="1" dirty="0" err="1"/>
              <a:t>Iset</a:t>
            </a:r>
            <a:r>
              <a:rPr lang="es-ES" sz="2800" b="1" dirty="0"/>
              <a:t> = 0,25 IF min, dónde IF min =corriente de falla mínima. </a:t>
            </a:r>
          </a:p>
        </p:txBody>
      </p:sp>
      <p:pic>
        <p:nvPicPr>
          <p:cNvPr id="4" name="Imagen 3"/>
          <p:cNvPicPr>
            <a:picLocks noChangeAspect="1"/>
          </p:cNvPicPr>
          <p:nvPr/>
        </p:nvPicPr>
        <p:blipFill>
          <a:blip r:embed="rId2"/>
          <a:stretch>
            <a:fillRect/>
          </a:stretch>
        </p:blipFill>
        <p:spPr>
          <a:xfrm>
            <a:off x="16693662" y="7971692"/>
            <a:ext cx="6916613" cy="4822167"/>
          </a:xfrm>
          <a:prstGeom prst="rect">
            <a:avLst/>
          </a:prstGeom>
        </p:spPr>
      </p:pic>
      <p:sp>
        <p:nvSpPr>
          <p:cNvPr id="5" name="Rectángulo 4"/>
          <p:cNvSpPr/>
          <p:nvPr/>
        </p:nvSpPr>
        <p:spPr>
          <a:xfrm>
            <a:off x="15097368" y="12771512"/>
            <a:ext cx="8512908" cy="523220"/>
          </a:xfrm>
          <a:prstGeom prst="rect">
            <a:avLst/>
          </a:prstGeom>
        </p:spPr>
        <p:txBody>
          <a:bodyPr wrap="none">
            <a:spAutoFit/>
          </a:bodyPr>
          <a:lstStyle/>
          <a:p>
            <a:pPr algn="just"/>
            <a:r>
              <a:rPr lang="es-ES" sz="2800" b="1" dirty="0"/>
              <a:t>FIGURA 19.8.1 Protección de falla a tierra para motores.</a:t>
            </a:r>
          </a:p>
        </p:txBody>
      </p:sp>
    </p:spTree>
    <p:extLst>
      <p:ext uri="{BB962C8B-B14F-4D97-AF65-F5344CB8AC3E}">
        <p14:creationId xmlns:p14="http://schemas.microsoft.com/office/powerpoint/2010/main" val="5758053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7238"/>
            <a:ext cx="12332677" cy="12157174"/>
          </a:xfrm>
          <a:prstGeom prst="rect">
            <a:avLst/>
          </a:prstGeom>
        </p:spPr>
        <p:txBody>
          <a:bodyPr wrap="square">
            <a:spAutoFit/>
          </a:bodyPr>
          <a:lstStyle/>
          <a:p>
            <a:pPr algn="just"/>
            <a:r>
              <a:rPr lang="es-ES" sz="2800" b="1" dirty="0" smtClean="0"/>
              <a:t>19.8.2.4 Protección de rotor bloqueado</a:t>
            </a:r>
          </a:p>
          <a:p>
            <a:pPr algn="just"/>
            <a:endParaRPr lang="es-ES" sz="2800" dirty="0" smtClean="0"/>
          </a:p>
          <a:p>
            <a:pPr algn="just"/>
            <a:r>
              <a:rPr lang="es-ES" sz="2800" dirty="0" smtClean="0"/>
              <a:t>Se utiliza el relé OC con características más altas que la corriente de arranque del motor y menos que la corriente del rotor bloqueado (como se muestra en la Figura 19.8.2), dónde </a:t>
            </a:r>
            <a:r>
              <a:rPr lang="es-ES" sz="2800" dirty="0" err="1" smtClean="0"/>
              <a:t>ts</a:t>
            </a:r>
            <a:r>
              <a:rPr lang="es-ES" sz="2800" dirty="0" smtClean="0"/>
              <a:t> = tiempo de arranque del motor; </a:t>
            </a:r>
            <a:r>
              <a:rPr lang="es-ES" sz="2800" dirty="0" err="1" smtClean="0"/>
              <a:t>tR</a:t>
            </a:r>
            <a:r>
              <a:rPr lang="es-ES" sz="2800" dirty="0" smtClean="0"/>
              <a:t> = tiempo de rotor bloqueado.</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ctr"/>
            <a:r>
              <a:rPr lang="es-ES" sz="2800" b="1" dirty="0" smtClean="0"/>
              <a:t>FIGURA 19.8.2 Protección de rotor bloqueado para motores.</a:t>
            </a:r>
          </a:p>
          <a:p>
            <a:pPr algn="just"/>
            <a:endParaRPr lang="es-ES" sz="2800" dirty="0"/>
          </a:p>
          <a:p>
            <a:pPr algn="just"/>
            <a:r>
              <a:rPr lang="es-ES" sz="2800" dirty="0" smtClean="0"/>
              <a:t>Además, la característica del relé OC (51) se usa para detectar la condición de rotor bloqueado del motor o el relé de impedancia se usa para detectar esta condición, como se muestra a continuación en la Figura 19.8.3.</a:t>
            </a:r>
          </a:p>
        </p:txBody>
      </p:sp>
      <p:pic>
        <p:nvPicPr>
          <p:cNvPr id="6" name="Imagen 5"/>
          <p:cNvPicPr>
            <a:picLocks noChangeAspect="1"/>
          </p:cNvPicPr>
          <p:nvPr/>
        </p:nvPicPr>
        <p:blipFill>
          <a:blip r:embed="rId2"/>
          <a:stretch>
            <a:fillRect/>
          </a:stretch>
        </p:blipFill>
        <p:spPr>
          <a:xfrm>
            <a:off x="2790093" y="2871786"/>
            <a:ext cx="7784122" cy="6858368"/>
          </a:xfrm>
          <a:prstGeom prst="rect">
            <a:avLst/>
          </a:prstGeom>
        </p:spPr>
      </p:pic>
      <p:pic>
        <p:nvPicPr>
          <p:cNvPr id="7" name="Imagen 6"/>
          <p:cNvPicPr>
            <a:picLocks noChangeAspect="1"/>
          </p:cNvPicPr>
          <p:nvPr/>
        </p:nvPicPr>
        <p:blipFill>
          <a:blip r:embed="rId3"/>
          <a:stretch>
            <a:fillRect/>
          </a:stretch>
        </p:blipFill>
        <p:spPr>
          <a:xfrm>
            <a:off x="14231815" y="5401614"/>
            <a:ext cx="8031775" cy="6744375"/>
          </a:xfrm>
          <a:prstGeom prst="rect">
            <a:avLst/>
          </a:prstGeom>
        </p:spPr>
      </p:pic>
      <p:sp>
        <p:nvSpPr>
          <p:cNvPr id="8" name="Rectángulo 7"/>
          <p:cNvSpPr/>
          <p:nvPr/>
        </p:nvSpPr>
        <p:spPr>
          <a:xfrm>
            <a:off x="12252082" y="12145989"/>
            <a:ext cx="12074525" cy="1077218"/>
          </a:xfrm>
          <a:prstGeom prst="rect">
            <a:avLst/>
          </a:prstGeom>
        </p:spPr>
        <p:txBody>
          <a:bodyPr>
            <a:spAutoFit/>
          </a:bodyPr>
          <a:lstStyle/>
          <a:p>
            <a:pPr algn="just"/>
            <a:endParaRPr lang="es-ES" sz="3600" dirty="0"/>
          </a:p>
          <a:p>
            <a:pPr algn="ctr"/>
            <a:r>
              <a:rPr lang="es-ES" sz="2800" b="1" dirty="0"/>
              <a:t>FIGURA 19.8.3 Relé de impedancia para condición de rotor bloqueado.</a:t>
            </a:r>
          </a:p>
        </p:txBody>
      </p:sp>
    </p:spTree>
    <p:extLst>
      <p:ext uri="{BB962C8B-B14F-4D97-AF65-F5344CB8AC3E}">
        <p14:creationId xmlns:p14="http://schemas.microsoft.com/office/powerpoint/2010/main" val="16379768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2707" y="377238"/>
            <a:ext cx="23047569" cy="13449836"/>
          </a:xfrm>
          <a:prstGeom prst="rect">
            <a:avLst/>
          </a:prstGeom>
        </p:spPr>
        <p:txBody>
          <a:bodyPr wrap="square">
            <a:spAutoFit/>
          </a:bodyPr>
          <a:lstStyle/>
          <a:p>
            <a:pPr algn="just"/>
            <a:r>
              <a:rPr lang="es-ES" sz="2800" b="1" dirty="0" smtClean="0"/>
              <a:t>19.8.2.5 Protección contra sobrecargas</a:t>
            </a:r>
          </a:p>
          <a:p>
            <a:pPr algn="just"/>
            <a:endParaRPr lang="es-ES" sz="2800" dirty="0" smtClean="0"/>
          </a:p>
          <a:p>
            <a:pPr algn="just"/>
            <a:r>
              <a:rPr lang="es-ES" sz="2800" dirty="0" smtClean="0"/>
              <a:t>Los relés de réplica térmica se utilizan para proteger el motor de sobrecargas mediante un relé separado en cada fase del motor. Los relés térmicos también se utilizan con relés de réplica térmica (detectores de temperatura de resistencia integrados en el devanado de la máquina) para brindar una protección completa para el motor.</a:t>
            </a:r>
          </a:p>
          <a:p>
            <a:pPr algn="just"/>
            <a:endParaRPr lang="es-ES" sz="2800" dirty="0" smtClean="0"/>
          </a:p>
          <a:p>
            <a:pPr algn="just"/>
            <a:r>
              <a:rPr lang="es-ES" sz="2800" b="1" dirty="0" smtClean="0"/>
              <a:t>19.8.2.6 Protección de baja tensión</a:t>
            </a:r>
          </a:p>
          <a:p>
            <a:pPr algn="just"/>
            <a:endParaRPr lang="es-ES" sz="2800" b="1" dirty="0" smtClean="0"/>
          </a:p>
          <a:p>
            <a:pPr algn="just"/>
            <a:r>
              <a:rPr lang="es-ES" sz="2800" dirty="0" smtClean="0"/>
              <a:t>El relé de retardo de tiempo de </a:t>
            </a:r>
            <a:r>
              <a:rPr lang="es-ES" sz="2800" dirty="0" err="1" smtClean="0"/>
              <a:t>subtensión</a:t>
            </a:r>
            <a:r>
              <a:rPr lang="es-ES" sz="2800" dirty="0" smtClean="0"/>
              <a:t> se utiliza de la siguiente manera:</a:t>
            </a:r>
          </a:p>
          <a:p>
            <a:pPr algn="just"/>
            <a:endParaRPr lang="es-ES" sz="2800" dirty="0"/>
          </a:p>
          <a:p>
            <a:pPr algn="just"/>
            <a:endParaRPr lang="es-ES" sz="2800" dirty="0" smtClean="0"/>
          </a:p>
          <a:p>
            <a:pPr algn="just"/>
            <a:r>
              <a:rPr lang="es-ES" sz="2800" b="1" dirty="0" smtClean="0"/>
              <a:t>19.8.2.7 Protección de rotación de fase</a:t>
            </a:r>
          </a:p>
          <a:p>
            <a:pPr algn="just"/>
            <a:endParaRPr lang="es-ES" sz="2800" b="1" dirty="0" smtClean="0"/>
          </a:p>
          <a:p>
            <a:pPr algn="just"/>
            <a:r>
              <a:rPr lang="es-ES" sz="2800" dirty="0" smtClean="0"/>
              <a:t>Se utiliza un relé de tensión de secuencia negativa de fase. </a:t>
            </a:r>
          </a:p>
          <a:p>
            <a:pPr lvl="1" algn="just"/>
            <a:r>
              <a:rPr lang="es-ES" sz="2800" b="1" dirty="0" smtClean="0"/>
              <a:t>V2 set = 10% V2 </a:t>
            </a:r>
          </a:p>
          <a:p>
            <a:pPr algn="just"/>
            <a:endParaRPr lang="es-ES" sz="2800" dirty="0"/>
          </a:p>
          <a:p>
            <a:pPr algn="just"/>
            <a:r>
              <a:rPr lang="es-ES" sz="2800" b="1" dirty="0" smtClean="0"/>
              <a:t>19.8.2.8 Protección contra desequilibrio de fase </a:t>
            </a:r>
          </a:p>
          <a:p>
            <a:pPr algn="just"/>
            <a:r>
              <a:rPr lang="es-ES" sz="2800" dirty="0" smtClean="0"/>
              <a:t>Detectar I2 y configurar de la siguiente manera:</a:t>
            </a:r>
          </a:p>
          <a:p>
            <a:pPr lvl="1" algn="just"/>
            <a:r>
              <a:rPr lang="es-ES" sz="2800" b="1" dirty="0" err="1" smtClean="0"/>
              <a:t>Iset</a:t>
            </a:r>
            <a:r>
              <a:rPr lang="es-ES" sz="2800" b="1" dirty="0" smtClean="0"/>
              <a:t> = 0.15 In</a:t>
            </a:r>
          </a:p>
          <a:p>
            <a:pPr lvl="1" algn="just"/>
            <a:r>
              <a:rPr lang="es-ES" sz="2800" b="1" dirty="0" smtClean="0"/>
              <a:t>Para proteger el motor contra la condición de fase única: </a:t>
            </a:r>
          </a:p>
          <a:p>
            <a:pPr lvl="1" algn="just"/>
            <a:r>
              <a:rPr lang="es-ES" sz="2800" b="1" dirty="0" smtClean="0"/>
              <a:t>I2² t= 40 en general</a:t>
            </a:r>
          </a:p>
          <a:p>
            <a:pPr algn="just"/>
            <a:endParaRPr lang="es-ES" sz="2800" dirty="0" smtClean="0"/>
          </a:p>
          <a:p>
            <a:pPr algn="just"/>
            <a:r>
              <a:rPr lang="es-ES" sz="2800" b="1" dirty="0" smtClean="0"/>
              <a:t>19.8.2.9 Protección fuera de sincronismo para motores síncronos</a:t>
            </a:r>
          </a:p>
          <a:p>
            <a:pPr algn="just"/>
            <a:endParaRPr lang="es-ES" sz="2800" b="1" dirty="0" smtClean="0"/>
          </a:p>
          <a:p>
            <a:pPr algn="just"/>
            <a:r>
              <a:rPr lang="es-ES" sz="2800" dirty="0" smtClean="0"/>
              <a:t>Se utiliza un relé para detectar la condición en la que el motor consume mucha corriente en un factor de potencia bajo. Por lo tanto, este relé será un relé de factor de potencia y emitirá una señal para desconectar el devanado de campo y dejar que el motor funcione como un motor de inducción.</a:t>
            </a:r>
          </a:p>
          <a:p>
            <a:pPr algn="just"/>
            <a:endParaRPr lang="es-ES" sz="2800" dirty="0" smtClean="0"/>
          </a:p>
          <a:p>
            <a:pPr algn="just"/>
            <a:r>
              <a:rPr lang="es-ES" sz="2800" b="1" dirty="0" smtClean="0"/>
              <a:t>19.8.2.10 Protección contra pérdida de excitación para motores síncronos</a:t>
            </a:r>
          </a:p>
          <a:p>
            <a:pPr algn="just"/>
            <a:endParaRPr lang="es-ES" sz="2800" b="1" dirty="0" smtClean="0"/>
          </a:p>
          <a:p>
            <a:pPr algn="just"/>
            <a:r>
              <a:rPr lang="es-ES" sz="2800" dirty="0" smtClean="0"/>
              <a:t>El relé de </a:t>
            </a:r>
            <a:r>
              <a:rPr lang="es-ES" sz="2800" dirty="0" err="1" smtClean="0"/>
              <a:t>subcorriente</a:t>
            </a:r>
            <a:r>
              <a:rPr lang="es-ES" sz="2800" dirty="0" smtClean="0"/>
              <a:t> se inserta en el circuito de campo.</a:t>
            </a:r>
            <a:endParaRPr lang="es-ES" sz="2800" dirty="0"/>
          </a:p>
        </p:txBody>
      </p:sp>
      <p:pic>
        <p:nvPicPr>
          <p:cNvPr id="3" name="Imagen 2"/>
          <p:cNvPicPr>
            <a:picLocks noChangeAspect="1"/>
          </p:cNvPicPr>
          <p:nvPr/>
        </p:nvPicPr>
        <p:blipFill>
          <a:blip r:embed="rId2"/>
          <a:stretch>
            <a:fillRect/>
          </a:stretch>
        </p:blipFill>
        <p:spPr>
          <a:xfrm>
            <a:off x="1882958" y="4303102"/>
            <a:ext cx="4213042" cy="761267"/>
          </a:xfrm>
          <a:prstGeom prst="rect">
            <a:avLst/>
          </a:prstGeom>
        </p:spPr>
      </p:pic>
    </p:spTree>
    <p:extLst>
      <p:ext uri="{BB962C8B-B14F-4D97-AF65-F5344CB8AC3E}">
        <p14:creationId xmlns:p14="http://schemas.microsoft.com/office/powerpoint/2010/main" val="1090813780"/>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1143</TotalTime>
  <Words>4899</Words>
  <Application>Microsoft Office PowerPoint</Application>
  <PresentationFormat>Personalizado</PresentationFormat>
  <Paragraphs>1121</Paragraphs>
  <Slides>48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48</vt:i4>
      </vt:variant>
    </vt:vector>
  </HeadingPairs>
  <TitlesOfParts>
    <vt:vector size="53"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103</cp:revision>
  <dcterms:created xsi:type="dcterms:W3CDTF">2023-02-21T03:10:53Z</dcterms:created>
  <dcterms:modified xsi:type="dcterms:W3CDTF">2023-04-10T03:38:58Z</dcterms:modified>
</cp:coreProperties>
</file>